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11"/>
  </p:notesMasterIdLst>
  <p:sldIdLst>
    <p:sldId id="256" r:id="rId5"/>
    <p:sldId id="257" r:id="rId6"/>
    <p:sldId id="259" r:id="rId7"/>
    <p:sldId id="264" r:id="rId8"/>
    <p:sldId id="265" r:id="rId9"/>
    <p:sldId id="261" r:id="rId10"/>
  </p:sldIdLst>
  <p:sldSz cx="9906000" cy="6858000" type="A4"/>
  <p:notesSz cx="7104063" cy="10234613"/>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8E35B7C-7819-4F9C-8DE3-56198EA16B47}" v="12" dt="2026-06-12T08:37:36.660"/>
    <p1510:client id="{37674D3B-EE01-4998-9217-479BA4F08F7B}" v="314" dt="2026-06-12T08:28:52.419"/>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presProps" Target="presProps.xml"/><Relationship Id="rId17" Type="http://schemas.microsoft.com/office/2015/10/relationships/revisionInfo" Target="revisionInfo.xml"/><Relationship Id="rId2" Type="http://schemas.openxmlformats.org/officeDocument/2006/relationships/customXml" Target="../customXml/item2.xml"/><Relationship Id="rId16"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tableStyles" Target="tableStyles.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imon Walsham" userId="7e2b59ba-2dc2-4c9e-97e1-02ba507cfe9e" providerId="ADAL" clId="{A963570E-9203-49C6-9335-0B0E6B6AD5AD}"/>
    <pc:docChg chg="custSel modSld">
      <pc:chgData name="Simon Walsham" userId="7e2b59ba-2dc2-4c9e-97e1-02ba507cfe9e" providerId="ADAL" clId="{A963570E-9203-49C6-9335-0B0E6B6AD5AD}" dt="2026-06-12T08:28:52.419" v="313" actId="20577"/>
      <pc:docMkLst>
        <pc:docMk/>
      </pc:docMkLst>
      <pc:sldChg chg="modSp mod">
        <pc:chgData name="Simon Walsham" userId="7e2b59ba-2dc2-4c9e-97e1-02ba507cfe9e" providerId="ADAL" clId="{A963570E-9203-49C6-9335-0B0E6B6AD5AD}" dt="2026-06-12T08:26:30.660" v="311" actId="20577"/>
        <pc:sldMkLst>
          <pc:docMk/>
          <pc:sldMk cId="2750028009" sldId="257"/>
        </pc:sldMkLst>
        <pc:spChg chg="mod">
          <ac:chgData name="Simon Walsham" userId="7e2b59ba-2dc2-4c9e-97e1-02ba507cfe9e" providerId="ADAL" clId="{A963570E-9203-49C6-9335-0B0E6B6AD5AD}" dt="2026-06-12T08:26:30.660" v="311" actId="20577"/>
          <ac:spMkLst>
            <pc:docMk/>
            <pc:sldMk cId="2750028009" sldId="257"/>
            <ac:spMk id="10" creationId="{F32EE683-0787-EFF1-9234-5E0AA0BB8FE3}"/>
          </ac:spMkLst>
        </pc:spChg>
      </pc:sldChg>
      <pc:sldChg chg="modSp mod">
        <pc:chgData name="Simon Walsham" userId="7e2b59ba-2dc2-4c9e-97e1-02ba507cfe9e" providerId="ADAL" clId="{A963570E-9203-49C6-9335-0B0E6B6AD5AD}" dt="2026-06-12T08:28:52.419" v="313" actId="20577"/>
        <pc:sldMkLst>
          <pc:docMk/>
          <pc:sldMk cId="3309570193" sldId="259"/>
        </pc:sldMkLst>
        <pc:spChg chg="mod">
          <ac:chgData name="Simon Walsham" userId="7e2b59ba-2dc2-4c9e-97e1-02ba507cfe9e" providerId="ADAL" clId="{A963570E-9203-49C6-9335-0B0E6B6AD5AD}" dt="2026-06-12T08:28:52.419" v="313" actId="20577"/>
          <ac:spMkLst>
            <pc:docMk/>
            <pc:sldMk cId="3309570193" sldId="259"/>
            <ac:spMk id="12" creationId="{23981304-E34E-00DA-BBB5-A3DE1400D7C4}"/>
          </ac:spMkLst>
        </pc:spChg>
      </pc:sldChg>
    </pc:docChg>
  </pc:docChgLst>
  <pc:docChgLst>
    <pc:chgData name="Lizzie Tanswell" userId="ee1759f7-ef5a-4c65-970f-a918d5f66656" providerId="ADAL" clId="{3B62063D-A6C6-47C0-90BB-0F9FF3640421}"/>
    <pc:docChg chg="undo redo custSel addSld delSld modSld">
      <pc:chgData name="Lizzie Tanswell" userId="ee1759f7-ef5a-4c65-970f-a918d5f66656" providerId="ADAL" clId="{3B62063D-A6C6-47C0-90BB-0F9FF3640421}" dt="2026-06-12T08:37:36.658" v="3147" actId="20577"/>
      <pc:docMkLst>
        <pc:docMk/>
      </pc:docMkLst>
      <pc:sldChg chg="addSp delSp modSp mod">
        <pc:chgData name="Lizzie Tanswell" userId="ee1759f7-ef5a-4c65-970f-a918d5f66656" providerId="ADAL" clId="{3B62063D-A6C6-47C0-90BB-0F9FF3640421}" dt="2026-06-12T08:37:36.658" v="3147" actId="20577"/>
        <pc:sldMkLst>
          <pc:docMk/>
          <pc:sldMk cId="1271316085" sldId="256"/>
        </pc:sldMkLst>
        <pc:spChg chg="mod ord">
          <ac:chgData name="Lizzie Tanswell" userId="ee1759f7-ef5a-4c65-970f-a918d5f66656" providerId="ADAL" clId="{3B62063D-A6C6-47C0-90BB-0F9FF3640421}" dt="2026-06-12T08:37:36.658" v="3147" actId="20577"/>
          <ac:spMkLst>
            <pc:docMk/>
            <pc:sldMk cId="1271316085" sldId="256"/>
            <ac:spMk id="8" creationId="{D2EB6BCF-E189-3502-EF25-70B0295514B7}"/>
          </ac:spMkLst>
        </pc:spChg>
        <pc:picChg chg="add mod ord modCrop">
          <ac:chgData name="Lizzie Tanswell" userId="ee1759f7-ef5a-4c65-970f-a918d5f66656" providerId="ADAL" clId="{3B62063D-A6C6-47C0-90BB-0F9FF3640421}" dt="2026-06-11T16:43:58.563" v="3064" actId="732"/>
          <ac:picMkLst>
            <pc:docMk/>
            <pc:sldMk cId="1271316085" sldId="256"/>
            <ac:picMk id="3" creationId="{9336A399-5E4E-96F6-7CD1-3EF1B68A65AB}"/>
          </ac:picMkLst>
        </pc:picChg>
        <pc:picChg chg="mod ord">
          <ac:chgData name="Lizzie Tanswell" userId="ee1759f7-ef5a-4c65-970f-a918d5f66656" providerId="ADAL" clId="{3B62063D-A6C6-47C0-90BB-0F9FF3640421}" dt="2026-06-11T16:42:06.383" v="3053" actId="1076"/>
          <ac:picMkLst>
            <pc:docMk/>
            <pc:sldMk cId="1271316085" sldId="256"/>
            <ac:picMk id="11" creationId="{496CBE52-1777-8A5D-07B3-A971EFB13BAD}"/>
          </ac:picMkLst>
        </pc:picChg>
      </pc:sldChg>
      <pc:sldChg chg="addSp delSp modSp mod">
        <pc:chgData name="Lizzie Tanswell" userId="ee1759f7-ef5a-4c65-970f-a918d5f66656" providerId="ADAL" clId="{3B62063D-A6C6-47C0-90BB-0F9FF3640421}" dt="2026-06-12T08:11:16.539" v="3135" actId="20577"/>
        <pc:sldMkLst>
          <pc:docMk/>
          <pc:sldMk cId="2750028009" sldId="257"/>
        </pc:sldMkLst>
        <pc:spChg chg="mod">
          <ac:chgData name="Lizzie Tanswell" userId="ee1759f7-ef5a-4c65-970f-a918d5f66656" providerId="ADAL" clId="{3B62063D-A6C6-47C0-90BB-0F9FF3640421}" dt="2026-06-12T08:11:16.539" v="3135" actId="20577"/>
          <ac:spMkLst>
            <pc:docMk/>
            <pc:sldMk cId="2750028009" sldId="257"/>
            <ac:spMk id="10" creationId="{F32EE683-0787-EFF1-9234-5E0AA0BB8FE3}"/>
          </ac:spMkLst>
        </pc:spChg>
        <pc:picChg chg="add mod modCrop">
          <ac:chgData name="Lizzie Tanswell" userId="ee1759f7-ef5a-4c65-970f-a918d5f66656" providerId="ADAL" clId="{3B62063D-A6C6-47C0-90BB-0F9FF3640421}" dt="2026-06-10T12:41:14.058" v="2428" actId="732"/>
          <ac:picMkLst>
            <pc:docMk/>
            <pc:sldMk cId="2750028009" sldId="257"/>
            <ac:picMk id="3" creationId="{3BC29F4C-8E5A-37DC-6755-FF0FE4997FB3}"/>
          </ac:picMkLst>
        </pc:picChg>
      </pc:sldChg>
      <pc:sldChg chg="addSp delSp modSp mod">
        <pc:chgData name="Lizzie Tanswell" userId="ee1759f7-ef5a-4c65-970f-a918d5f66656" providerId="ADAL" clId="{3B62063D-A6C6-47C0-90BB-0F9FF3640421}" dt="2026-06-10T15:04:59.118" v="3033" actId="20577"/>
        <pc:sldMkLst>
          <pc:docMk/>
          <pc:sldMk cId="3309570193" sldId="259"/>
        </pc:sldMkLst>
        <pc:spChg chg="mod">
          <ac:chgData name="Lizzie Tanswell" userId="ee1759f7-ef5a-4c65-970f-a918d5f66656" providerId="ADAL" clId="{3B62063D-A6C6-47C0-90BB-0F9FF3640421}" dt="2026-06-10T15:04:59.118" v="3033" actId="20577"/>
          <ac:spMkLst>
            <pc:docMk/>
            <pc:sldMk cId="3309570193" sldId="259"/>
            <ac:spMk id="12" creationId="{23981304-E34E-00DA-BBB5-A3DE1400D7C4}"/>
          </ac:spMkLst>
        </pc:spChg>
        <pc:picChg chg="add mod">
          <ac:chgData name="Lizzie Tanswell" userId="ee1759f7-ef5a-4c65-970f-a918d5f66656" providerId="ADAL" clId="{3B62063D-A6C6-47C0-90BB-0F9FF3640421}" dt="2026-06-10T12:48:34.510" v="2531" actId="1076"/>
          <ac:picMkLst>
            <pc:docMk/>
            <pc:sldMk cId="3309570193" sldId="259"/>
            <ac:picMk id="3" creationId="{485A2DD8-1838-694F-8E93-2EC6101A87FE}"/>
          </ac:picMkLst>
        </pc:picChg>
        <pc:picChg chg="add mod">
          <ac:chgData name="Lizzie Tanswell" userId="ee1759f7-ef5a-4c65-970f-a918d5f66656" providerId="ADAL" clId="{3B62063D-A6C6-47C0-90BB-0F9FF3640421}" dt="2026-06-10T13:13:21.980" v="2533" actId="1076"/>
          <ac:picMkLst>
            <pc:docMk/>
            <pc:sldMk cId="3309570193" sldId="259"/>
            <ac:picMk id="4" creationId="{FAEC442C-C0CF-5EBB-D0FB-F0E9F9CAAD67}"/>
          </ac:picMkLst>
        </pc:picChg>
      </pc:sldChg>
      <pc:sldChg chg="modSp del mod">
        <pc:chgData name="Lizzie Tanswell" userId="ee1759f7-ef5a-4c65-970f-a918d5f66656" providerId="ADAL" clId="{3B62063D-A6C6-47C0-90BB-0F9FF3640421}" dt="2026-06-11T16:50:01.469" v="3134" actId="2696"/>
        <pc:sldMkLst>
          <pc:docMk/>
          <pc:sldMk cId="4190515558" sldId="263"/>
        </pc:sldMkLst>
      </pc:sldChg>
      <pc:sldChg chg="addSp delSp modSp mod">
        <pc:chgData name="Lizzie Tanswell" userId="ee1759f7-ef5a-4c65-970f-a918d5f66656" providerId="ADAL" clId="{3B62063D-A6C6-47C0-90BB-0F9FF3640421}" dt="2026-06-11T16:48:03.155" v="3119" actId="732"/>
        <pc:sldMkLst>
          <pc:docMk/>
          <pc:sldMk cId="1067895942" sldId="264"/>
        </pc:sldMkLst>
        <pc:picChg chg="add mod ord modCrop">
          <ac:chgData name="Lizzie Tanswell" userId="ee1759f7-ef5a-4c65-970f-a918d5f66656" providerId="ADAL" clId="{3B62063D-A6C6-47C0-90BB-0F9FF3640421}" dt="2026-06-11T16:48:03.155" v="3119" actId="732"/>
          <ac:picMkLst>
            <pc:docMk/>
            <pc:sldMk cId="1067895942" sldId="264"/>
            <ac:picMk id="3" creationId="{99A273AA-3F2A-598C-7899-336AE492C13C}"/>
          </ac:picMkLst>
        </pc:picChg>
        <pc:picChg chg="add mod">
          <ac:chgData name="Lizzie Tanswell" userId="ee1759f7-ef5a-4c65-970f-a918d5f66656" providerId="ADAL" clId="{3B62063D-A6C6-47C0-90BB-0F9FF3640421}" dt="2026-06-11T16:46:51.672" v="3104" actId="1076"/>
          <ac:picMkLst>
            <pc:docMk/>
            <pc:sldMk cId="1067895942" sldId="264"/>
            <ac:picMk id="5" creationId="{DC027A11-040F-2025-463C-3359BD517425}"/>
          </ac:picMkLst>
        </pc:picChg>
        <pc:picChg chg="add mod modCrop">
          <ac:chgData name="Lizzie Tanswell" userId="ee1759f7-ef5a-4c65-970f-a918d5f66656" providerId="ADAL" clId="{3B62063D-A6C6-47C0-90BB-0F9FF3640421}" dt="2026-06-11T16:47:49.737" v="3116" actId="732"/>
          <ac:picMkLst>
            <pc:docMk/>
            <pc:sldMk cId="1067895942" sldId="264"/>
            <ac:picMk id="9" creationId="{5BD0AD84-6C36-6D63-5DCD-D52D6F6CAF28}"/>
          </ac:picMkLst>
        </pc:picChg>
        <pc:picChg chg="add mod modCrop">
          <ac:chgData name="Lizzie Tanswell" userId="ee1759f7-ef5a-4c65-970f-a918d5f66656" providerId="ADAL" clId="{3B62063D-A6C6-47C0-90BB-0F9FF3640421}" dt="2026-06-11T16:47:56.820" v="3118" actId="27614"/>
          <ac:picMkLst>
            <pc:docMk/>
            <pc:sldMk cId="1067895942" sldId="264"/>
            <ac:picMk id="11" creationId="{BAAFE9F6-1DEF-BE51-C820-676F613C1FA0}"/>
          </ac:picMkLst>
        </pc:picChg>
      </pc:sldChg>
      <pc:sldChg chg="new del">
        <pc:chgData name="Lizzie Tanswell" userId="ee1759f7-ef5a-4c65-970f-a918d5f66656" providerId="ADAL" clId="{3B62063D-A6C6-47C0-90BB-0F9FF3640421}" dt="2026-06-11T16:48:28.103" v="3121" actId="47"/>
        <pc:sldMkLst>
          <pc:docMk/>
          <pc:sldMk cId="3470862861" sldId="265"/>
        </pc:sldMkLst>
      </pc:sldChg>
      <pc:sldChg chg="addSp delSp modSp add mod">
        <pc:chgData name="Lizzie Tanswell" userId="ee1759f7-ef5a-4c65-970f-a918d5f66656" providerId="ADAL" clId="{3B62063D-A6C6-47C0-90BB-0F9FF3640421}" dt="2026-06-11T16:49:37.218" v="3133" actId="732"/>
        <pc:sldMkLst>
          <pc:docMk/>
          <pc:sldMk cId="3884081375" sldId="265"/>
        </pc:sldMkLst>
        <pc:picChg chg="del">
          <ac:chgData name="Lizzie Tanswell" userId="ee1759f7-ef5a-4c65-970f-a918d5f66656" providerId="ADAL" clId="{3B62063D-A6C6-47C0-90BB-0F9FF3640421}" dt="2026-06-11T16:48:33.626" v="3123" actId="478"/>
          <ac:picMkLst>
            <pc:docMk/>
            <pc:sldMk cId="3884081375" sldId="265"/>
            <ac:picMk id="3" creationId="{5FD77482-E2A5-371B-E3E1-E5A0FF4B2514}"/>
          </ac:picMkLst>
        </pc:picChg>
        <pc:picChg chg="add mod modCrop">
          <ac:chgData name="Lizzie Tanswell" userId="ee1759f7-ef5a-4c65-970f-a918d5f66656" providerId="ADAL" clId="{3B62063D-A6C6-47C0-90BB-0F9FF3640421}" dt="2026-06-11T16:49:37.218" v="3133" actId="732"/>
          <ac:picMkLst>
            <pc:docMk/>
            <pc:sldMk cId="3884081375" sldId="265"/>
            <ac:picMk id="4" creationId="{9E0DB40E-1FB9-01BD-BAA8-9D4A14B1AD8B}"/>
          </ac:picMkLst>
        </pc:picChg>
        <pc:picChg chg="del">
          <ac:chgData name="Lizzie Tanswell" userId="ee1759f7-ef5a-4c65-970f-a918d5f66656" providerId="ADAL" clId="{3B62063D-A6C6-47C0-90BB-0F9FF3640421}" dt="2026-06-11T16:48:35.504" v="3126" actId="478"/>
          <ac:picMkLst>
            <pc:docMk/>
            <pc:sldMk cId="3884081375" sldId="265"/>
            <ac:picMk id="5" creationId="{639D23D1-2103-A5BA-3CA9-C1660D9F7677}"/>
          </ac:picMkLst>
        </pc:picChg>
        <pc:picChg chg="del">
          <ac:chgData name="Lizzie Tanswell" userId="ee1759f7-ef5a-4c65-970f-a918d5f66656" providerId="ADAL" clId="{3B62063D-A6C6-47C0-90BB-0F9FF3640421}" dt="2026-06-11T16:48:34.332" v="3124" actId="478"/>
          <ac:picMkLst>
            <pc:docMk/>
            <pc:sldMk cId="3884081375" sldId="265"/>
            <ac:picMk id="9" creationId="{BF5AE8DC-BC3D-270F-6700-ED38A227C3A5}"/>
          </ac:picMkLst>
        </pc:picChg>
        <pc:picChg chg="del">
          <ac:chgData name="Lizzie Tanswell" userId="ee1759f7-ef5a-4c65-970f-a918d5f66656" providerId="ADAL" clId="{3B62063D-A6C6-47C0-90BB-0F9FF3640421}" dt="2026-06-11T16:48:34.900" v="3125" actId="478"/>
          <ac:picMkLst>
            <pc:docMk/>
            <pc:sldMk cId="3884081375" sldId="265"/>
            <ac:picMk id="11" creationId="{48C69935-215C-F9BA-3548-067680FA7FAB}"/>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8163" cy="512763"/>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4024313" y="0"/>
            <a:ext cx="3078162" cy="512763"/>
          </a:xfrm>
          <a:prstGeom prst="rect">
            <a:avLst/>
          </a:prstGeom>
        </p:spPr>
        <p:txBody>
          <a:bodyPr vert="horz" lIns="91440" tIns="45720" rIns="91440" bIns="45720" rtlCol="0"/>
          <a:lstStyle>
            <a:lvl1pPr algn="r">
              <a:defRPr sz="1200"/>
            </a:lvl1pPr>
          </a:lstStyle>
          <a:p>
            <a:fld id="{113CA943-3C52-43B8-AC00-9743764E5CF5}" type="datetimeFigureOut">
              <a:rPr lang="en-GB" smtClean="0"/>
              <a:t>12/06/2026</a:t>
            </a:fld>
            <a:endParaRPr lang="en-GB"/>
          </a:p>
        </p:txBody>
      </p:sp>
      <p:sp>
        <p:nvSpPr>
          <p:cNvPr id="4" name="Slide Image Placeholder 3"/>
          <p:cNvSpPr>
            <a:spLocks noGrp="1" noRot="1" noChangeAspect="1"/>
          </p:cNvSpPr>
          <p:nvPr>
            <p:ph type="sldImg" idx="2"/>
          </p:nvPr>
        </p:nvSpPr>
        <p:spPr>
          <a:xfrm>
            <a:off x="1057275" y="1279525"/>
            <a:ext cx="4991100" cy="34544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711200" y="4926013"/>
            <a:ext cx="5683250" cy="4029075"/>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721850"/>
            <a:ext cx="3078163" cy="512763"/>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4024313" y="9721850"/>
            <a:ext cx="3078162" cy="512763"/>
          </a:xfrm>
          <a:prstGeom prst="rect">
            <a:avLst/>
          </a:prstGeom>
        </p:spPr>
        <p:txBody>
          <a:bodyPr vert="horz" lIns="91440" tIns="45720" rIns="91440" bIns="45720" rtlCol="0" anchor="b"/>
          <a:lstStyle>
            <a:lvl1pPr algn="r">
              <a:defRPr sz="1200"/>
            </a:lvl1pPr>
          </a:lstStyle>
          <a:p>
            <a:fld id="{7ABEFFD8-FB5E-4BAB-B6EC-C94C40132B73}" type="slidenum">
              <a:rPr lang="en-GB" smtClean="0"/>
              <a:t>‹#›</a:t>
            </a:fld>
            <a:endParaRPr lang="en-GB"/>
          </a:p>
        </p:txBody>
      </p:sp>
    </p:spTree>
    <p:extLst>
      <p:ext uri="{BB962C8B-B14F-4D97-AF65-F5344CB8AC3E}">
        <p14:creationId xmlns:p14="http://schemas.microsoft.com/office/powerpoint/2010/main" val="27725037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7ABEFFD8-FB5E-4BAB-B6EC-C94C40132B73}" type="slidenum">
              <a:rPr lang="en-GB" smtClean="0"/>
              <a:t>1</a:t>
            </a:fld>
            <a:endParaRPr lang="en-GB"/>
          </a:p>
        </p:txBody>
      </p:sp>
    </p:spTree>
    <p:extLst>
      <p:ext uri="{BB962C8B-B14F-4D97-AF65-F5344CB8AC3E}">
        <p14:creationId xmlns:p14="http://schemas.microsoft.com/office/powerpoint/2010/main" val="224748771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42950" y="1122363"/>
            <a:ext cx="84201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238250" y="3602038"/>
            <a:ext cx="74295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8B64AA32-C7CB-4410-BC8C-2D10E462B24C}" type="datetimeFigureOut">
              <a:rPr lang="en-GB" smtClean="0"/>
              <a:t>12/06/2026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93AACDA-6A89-4DA3-B6C0-5D7245D585B7}" type="slidenum">
              <a:rPr lang="en-GB" smtClean="0"/>
              <a:t>‹#›</a:t>
            </a:fld>
            <a:endParaRPr lang="en-GB"/>
          </a:p>
        </p:txBody>
      </p:sp>
    </p:spTree>
    <p:extLst>
      <p:ext uri="{BB962C8B-B14F-4D97-AF65-F5344CB8AC3E}">
        <p14:creationId xmlns:p14="http://schemas.microsoft.com/office/powerpoint/2010/main" val="20610202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B64AA32-C7CB-4410-BC8C-2D10E462B24C}" type="datetimeFigureOut">
              <a:rPr lang="en-GB" smtClean="0"/>
              <a:t>12/06/2026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93AACDA-6A89-4DA3-B6C0-5D7245D585B7}" type="slidenum">
              <a:rPr lang="en-GB" smtClean="0"/>
              <a:t>‹#›</a:t>
            </a:fld>
            <a:endParaRPr lang="en-GB"/>
          </a:p>
        </p:txBody>
      </p:sp>
    </p:spTree>
    <p:extLst>
      <p:ext uri="{BB962C8B-B14F-4D97-AF65-F5344CB8AC3E}">
        <p14:creationId xmlns:p14="http://schemas.microsoft.com/office/powerpoint/2010/main" val="16538802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5879" y="1709740"/>
            <a:ext cx="8543925"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675879" y="4589465"/>
            <a:ext cx="8543925"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B64AA32-C7CB-4410-BC8C-2D10E462B24C}" type="datetimeFigureOut">
              <a:rPr lang="en-GB" smtClean="0"/>
              <a:t>12/06/2026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93AACDA-6A89-4DA3-B6C0-5D7245D585B7}" type="slidenum">
              <a:rPr lang="en-GB" smtClean="0"/>
              <a:t>‹#›</a:t>
            </a:fld>
            <a:endParaRPr lang="en-GB"/>
          </a:p>
        </p:txBody>
      </p:sp>
    </p:spTree>
    <p:extLst>
      <p:ext uri="{BB962C8B-B14F-4D97-AF65-F5344CB8AC3E}">
        <p14:creationId xmlns:p14="http://schemas.microsoft.com/office/powerpoint/2010/main" val="18181167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1038" y="1825625"/>
            <a:ext cx="42100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014913" y="1825625"/>
            <a:ext cx="42100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B64AA32-C7CB-4410-BC8C-2D10E462B24C}" type="datetimeFigureOut">
              <a:rPr lang="en-GB" smtClean="0"/>
              <a:t>12/06/2026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93AACDA-6A89-4DA3-B6C0-5D7245D585B7}" type="slidenum">
              <a:rPr lang="en-GB" smtClean="0"/>
              <a:t>‹#›</a:t>
            </a:fld>
            <a:endParaRPr lang="en-GB"/>
          </a:p>
        </p:txBody>
      </p:sp>
    </p:spTree>
    <p:extLst>
      <p:ext uri="{BB962C8B-B14F-4D97-AF65-F5344CB8AC3E}">
        <p14:creationId xmlns:p14="http://schemas.microsoft.com/office/powerpoint/2010/main" val="38894181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82328" y="365127"/>
            <a:ext cx="8543925" cy="1325563"/>
          </a:xfrm>
        </p:spPr>
        <p:txBody>
          <a:bodyPr/>
          <a:lstStyle/>
          <a:p>
            <a:r>
              <a:rPr lang="en-US"/>
              <a:t>Click to edit Master title style</a:t>
            </a:r>
          </a:p>
        </p:txBody>
      </p:sp>
      <p:sp>
        <p:nvSpPr>
          <p:cNvPr id="3" name="Text Placeholder 2"/>
          <p:cNvSpPr>
            <a:spLocks noGrp="1"/>
          </p:cNvSpPr>
          <p:nvPr>
            <p:ph type="body" idx="1"/>
          </p:nvPr>
        </p:nvSpPr>
        <p:spPr>
          <a:xfrm>
            <a:off x="682329" y="1681163"/>
            <a:ext cx="419070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82329" y="2505075"/>
            <a:ext cx="4190702"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5014913" y="1681163"/>
            <a:ext cx="4211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14913" y="2505075"/>
            <a:ext cx="4211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B64AA32-C7CB-4410-BC8C-2D10E462B24C}" type="datetimeFigureOut">
              <a:rPr lang="en-GB" smtClean="0"/>
              <a:t>12/06/2026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393AACDA-6A89-4DA3-B6C0-5D7245D585B7}" type="slidenum">
              <a:rPr lang="en-GB" smtClean="0"/>
              <a:t>‹#›</a:t>
            </a:fld>
            <a:endParaRPr lang="en-GB"/>
          </a:p>
        </p:txBody>
      </p:sp>
    </p:spTree>
    <p:extLst>
      <p:ext uri="{BB962C8B-B14F-4D97-AF65-F5344CB8AC3E}">
        <p14:creationId xmlns:p14="http://schemas.microsoft.com/office/powerpoint/2010/main" val="13448844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B64AA32-C7CB-4410-BC8C-2D10E462B24C}" type="datetimeFigureOut">
              <a:rPr lang="en-GB" smtClean="0"/>
              <a:t>12/06/2026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393AACDA-6A89-4DA3-B6C0-5D7245D585B7}" type="slidenum">
              <a:rPr lang="en-GB" smtClean="0"/>
              <a:t>‹#›</a:t>
            </a:fld>
            <a:endParaRPr lang="en-GB"/>
          </a:p>
        </p:txBody>
      </p:sp>
    </p:spTree>
    <p:extLst>
      <p:ext uri="{BB962C8B-B14F-4D97-AF65-F5344CB8AC3E}">
        <p14:creationId xmlns:p14="http://schemas.microsoft.com/office/powerpoint/2010/main" val="21867529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B64AA32-C7CB-4410-BC8C-2D10E462B24C}" type="datetimeFigureOut">
              <a:rPr lang="en-GB" smtClean="0"/>
              <a:t>12/06/2026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393AACDA-6A89-4DA3-B6C0-5D7245D585B7}" type="slidenum">
              <a:rPr lang="en-GB" smtClean="0"/>
              <a:t>‹#›</a:t>
            </a:fld>
            <a:endParaRPr lang="en-GB"/>
          </a:p>
        </p:txBody>
      </p:sp>
    </p:spTree>
    <p:extLst>
      <p:ext uri="{BB962C8B-B14F-4D97-AF65-F5344CB8AC3E}">
        <p14:creationId xmlns:p14="http://schemas.microsoft.com/office/powerpoint/2010/main" val="10557195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4211340" y="987427"/>
            <a:ext cx="5014913"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B64AA32-C7CB-4410-BC8C-2D10E462B24C}" type="datetimeFigureOut">
              <a:rPr lang="en-GB" smtClean="0"/>
              <a:t>12/06/2026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93AACDA-6A89-4DA3-B6C0-5D7245D585B7}" type="slidenum">
              <a:rPr lang="en-GB" smtClean="0"/>
              <a:t>‹#›</a:t>
            </a:fld>
            <a:endParaRPr lang="en-GB"/>
          </a:p>
        </p:txBody>
      </p:sp>
    </p:spTree>
    <p:extLst>
      <p:ext uri="{BB962C8B-B14F-4D97-AF65-F5344CB8AC3E}">
        <p14:creationId xmlns:p14="http://schemas.microsoft.com/office/powerpoint/2010/main" val="27178514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4211340" y="987427"/>
            <a:ext cx="5014913"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B64AA32-C7CB-4410-BC8C-2D10E462B24C}" type="datetimeFigureOut">
              <a:rPr lang="en-GB" smtClean="0"/>
              <a:t>12/06/2026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93AACDA-6A89-4DA3-B6C0-5D7245D585B7}" type="slidenum">
              <a:rPr lang="en-GB" smtClean="0"/>
              <a:t>‹#›</a:t>
            </a:fld>
            <a:endParaRPr lang="en-GB"/>
          </a:p>
        </p:txBody>
      </p:sp>
    </p:spTree>
    <p:extLst>
      <p:ext uri="{BB962C8B-B14F-4D97-AF65-F5344CB8AC3E}">
        <p14:creationId xmlns:p14="http://schemas.microsoft.com/office/powerpoint/2010/main" val="5207659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B64AA32-C7CB-4410-BC8C-2D10E462B24C}" type="datetimeFigureOut">
              <a:rPr lang="en-GB" smtClean="0"/>
              <a:t>12/06/2026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93AACDA-6A89-4DA3-B6C0-5D7245D585B7}" type="slidenum">
              <a:rPr lang="en-GB" smtClean="0"/>
              <a:t>‹#›</a:t>
            </a:fld>
            <a:endParaRPr lang="en-GB"/>
          </a:p>
        </p:txBody>
      </p:sp>
    </p:spTree>
    <p:extLst>
      <p:ext uri="{BB962C8B-B14F-4D97-AF65-F5344CB8AC3E}">
        <p14:creationId xmlns:p14="http://schemas.microsoft.com/office/powerpoint/2010/main" val="39140827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88982" y="365125"/>
            <a:ext cx="2135981"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1038" y="365125"/>
            <a:ext cx="6284119"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B64AA32-C7CB-4410-BC8C-2D10E462B24C}" type="datetimeFigureOut">
              <a:rPr lang="en-GB" smtClean="0"/>
              <a:t>12/06/2026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93AACDA-6A89-4DA3-B6C0-5D7245D585B7}" type="slidenum">
              <a:rPr lang="en-GB" smtClean="0"/>
              <a:t>‹#›</a:t>
            </a:fld>
            <a:endParaRPr lang="en-GB"/>
          </a:p>
        </p:txBody>
      </p:sp>
    </p:spTree>
    <p:extLst>
      <p:ext uri="{BB962C8B-B14F-4D97-AF65-F5344CB8AC3E}">
        <p14:creationId xmlns:p14="http://schemas.microsoft.com/office/powerpoint/2010/main" val="30999208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1038" y="365127"/>
            <a:ext cx="8543925"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81038" y="1825625"/>
            <a:ext cx="8543925"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81038" y="6356352"/>
            <a:ext cx="222885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B64AA32-C7CB-4410-BC8C-2D10E462B24C}" type="datetimeFigureOut">
              <a:rPr lang="en-GB" smtClean="0"/>
              <a:t>12/06/2026</a:t>
            </a:fld>
            <a:endParaRPr lang="en-GB"/>
          </a:p>
        </p:txBody>
      </p:sp>
      <p:sp>
        <p:nvSpPr>
          <p:cNvPr id="5" name="Footer Placeholder 4"/>
          <p:cNvSpPr>
            <a:spLocks noGrp="1"/>
          </p:cNvSpPr>
          <p:nvPr>
            <p:ph type="ftr" sz="quarter" idx="3"/>
          </p:nvPr>
        </p:nvSpPr>
        <p:spPr>
          <a:xfrm>
            <a:off x="3281363" y="6356352"/>
            <a:ext cx="3343275"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996113" y="6356352"/>
            <a:ext cx="222885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93AACDA-6A89-4DA3-B6C0-5D7245D585B7}" type="slidenum">
              <a:rPr lang="en-GB" smtClean="0"/>
              <a:t>‹#›</a:t>
            </a:fld>
            <a:endParaRPr lang="en-GB"/>
          </a:p>
        </p:txBody>
      </p:sp>
    </p:spTree>
    <p:extLst>
      <p:ext uri="{BB962C8B-B14F-4D97-AF65-F5344CB8AC3E}">
        <p14:creationId xmlns:p14="http://schemas.microsoft.com/office/powerpoint/2010/main" val="79717830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3.jpeg"/><Relationship Id="rId5" Type="http://schemas.openxmlformats.org/officeDocument/2006/relationships/image" Target="../media/image2.png"/><Relationship Id="rId4" Type="http://schemas.openxmlformats.org/officeDocument/2006/relationships/hyperlink" Target="mailto:properties@jamesandsons.co.uk" TargetMode="External"/></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s://find-energy-certificate.service.gov.uk/energy-certificate/7445-5433-2781-3490-9941" TargetMode="External"/><Relationship Id="rId2" Type="http://schemas.openxmlformats.org/officeDocument/2006/relationships/hyperlink" Target="https://www.tax.service.gov.uk/business-rates-find/valuations/start/116800172" TargetMode="External"/><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2.xml"/><Relationship Id="rId5" Type="http://schemas.openxmlformats.org/officeDocument/2006/relationships/image" Target="../media/image10.jpeg"/><Relationship Id="rId4" Type="http://schemas.openxmlformats.org/officeDocument/2006/relationships/image" Target="../media/image9.jpeg"/></Relationships>
</file>

<file path=ppt/slides/_rels/slide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mailto:peterdavy@jamesandsons.co.uk" TargetMode="External"/><Relationship Id="rId2" Type="http://schemas.openxmlformats.org/officeDocument/2006/relationships/hyperlink" Target="mailto:simonwalsham@jamesandsons.co.uk" TargetMode="External"/><Relationship Id="rId1" Type="http://schemas.openxmlformats.org/officeDocument/2006/relationships/slideLayout" Target="../slideLayouts/slideLayout2.xml"/><Relationship Id="rId5" Type="http://schemas.openxmlformats.org/officeDocument/2006/relationships/image" Target="../media/image3.jpe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Betfared&#10;&#10;AI-generated content may be incorrect.">
            <a:extLst>
              <a:ext uri="{FF2B5EF4-FFF2-40B4-BE49-F238E27FC236}">
                <a16:creationId xmlns:a16="http://schemas.microsoft.com/office/drawing/2014/main" id="{9336A399-5E4E-96F6-7CD1-3EF1B68A65AB}"/>
              </a:ext>
            </a:extLst>
          </p:cNvPr>
          <p:cNvPicPr>
            <a:picLocks noChangeAspect="1"/>
          </p:cNvPicPr>
          <p:nvPr/>
        </p:nvPicPr>
        <p:blipFill>
          <a:blip r:embed="rId3">
            <a:extLst>
              <a:ext uri="{28A0092B-C50C-407E-A947-70E740481C1C}">
                <a14:useLocalDpi xmlns:a14="http://schemas.microsoft.com/office/drawing/2010/main" val="0"/>
              </a:ext>
            </a:extLst>
          </a:blip>
          <a:srcRect l="780" t="2692" r="7012" b="22894"/>
          <a:stretch>
            <a:fillRect/>
          </a:stretch>
        </p:blipFill>
        <p:spPr>
          <a:xfrm>
            <a:off x="-24603" y="842446"/>
            <a:ext cx="9938804" cy="6015554"/>
          </a:xfrm>
          <a:prstGeom prst="rect">
            <a:avLst/>
          </a:prstGeom>
        </p:spPr>
      </p:pic>
      <p:sp>
        <p:nvSpPr>
          <p:cNvPr id="4" name="Rectangle 3">
            <a:extLst>
              <a:ext uri="{FF2B5EF4-FFF2-40B4-BE49-F238E27FC236}">
                <a16:creationId xmlns:a16="http://schemas.microsoft.com/office/drawing/2014/main" id="{9C95BB6C-6237-BCAF-BF44-314658BF2ABA}"/>
              </a:ext>
            </a:extLst>
          </p:cNvPr>
          <p:cNvSpPr/>
          <p:nvPr/>
        </p:nvSpPr>
        <p:spPr>
          <a:xfrm>
            <a:off x="-16402" y="-10524"/>
            <a:ext cx="9922402" cy="1648936"/>
          </a:xfrm>
          <a:prstGeom prst="rect">
            <a:avLst/>
          </a:prstGeom>
          <a:solidFill>
            <a:srgbClr val="002E6E"/>
          </a:solidFill>
          <a:ln>
            <a:noFill/>
          </a:ln>
          <a:effectLst/>
          <a:extLst>
            <a:ext uri="{FAA26D3D-D897-4be2-8F04-BA451C77F1D7}">
              <ma14:placeholderFlag xmlns:lc="http://schemas.openxmlformats.org/drawingml/2006/lockedCanvas" xmlns:mo="http://schemas.microsoft.com/office/mac/office/2008/main" xmlns:mv="urn:schemas-microsoft-com:mac:vml" xmlns:o="urn:schemas-microsoft-com:office:office" xmlns:v="urn:schemas-microsoft-com:vml" xmlns:w10="urn:schemas-microsoft-com:office:word" xmlns:w="http://schemas.openxmlformats.org/wordprocessingml/2006/main" xmlns:ma14="http://schemas.microsoft.com/office/mac/drawingml/2011/main" xmlns:arto="http://schemas.microsoft.com/office/word/2006/arto" xmlns:wps="http://schemas.microsoft.com/office/word/2010/wordprocessingShape" xmlns:wne="http://schemas.microsoft.com/office/word/2006/wordml" xmlns:wpi="http://schemas.microsoft.com/office/word/2010/wordprocessingInk" xmlns:wpg="http://schemas.microsoft.com/office/word/2010/wordprocessingGroup" xmlns:w16se="http://schemas.microsoft.com/office/word/2015/wordml/symex" xmlns:w16sdtdh="http://schemas.microsoft.com/office/word/2020/wordml/sdtdatahash" xmlns:w16="http://schemas.microsoft.com/office/word/2018/wordml" xmlns:w16cid="http://schemas.microsoft.com/office/word/2016/wordml/cid" xmlns:w16cex="http://schemas.microsoft.com/office/word/2018/wordml/cex" xmlns:w15="http://schemas.microsoft.com/office/word/2012/wordml" xmlns:w14="http://schemas.microsoft.com/office/word/2010/wordml" xmlns:wp="http://schemas.openxmlformats.org/drawingml/2006/wordprocessingDrawing" xmlns:wp14="http://schemas.microsoft.com/office/word/2010/wordprocessingDrawing" xmlns:m="http://schemas.openxmlformats.org/officeDocument/2006/math" xmlns:oel="http://schemas.microsoft.com/office/2019/extlst" xmlns:am3d="http://schemas.microsoft.com/office/drawing/2017/model3d" xmlns:aink="http://schemas.microsoft.com/office/drawing/2016/ink" xmlns:mc="http://schemas.openxmlformats.org/markup-compatibility/2006" xmlns:cx8="http://schemas.microsoft.com/office/drawing/2016/5/14/chartex" xmlns:cx7="http://schemas.microsoft.com/office/drawing/2016/5/13/chartex" xmlns:cx6="http://schemas.microsoft.com/office/drawing/2016/5/12/chartex" xmlns:cx5="http://schemas.microsoft.com/office/drawing/2016/5/11/chartex" xmlns:cx4="http://schemas.microsoft.com/office/drawing/2016/5/10/chartex" xmlns:cx3="http://schemas.microsoft.com/office/drawing/2016/5/9/chartex" xmlns:cx2="http://schemas.microsoft.com/office/drawing/2015/10/21/chartex" xmlns:cx1="http://schemas.microsoft.com/office/drawing/2015/9/8/chartex" xmlns:cx="http://schemas.microsoft.com/office/drawing/2014/chartex" xmlns:wpc="http://schemas.microsoft.com/office/word/2010/wordprocessingCanvas" xmlns=""/>
            </a:ext>
            <a:ext uri="{C572A759-6A51-4108-AA02-DFA0A04FC94B}">
              <ma14:wrappingTextBoxFlag xmlns:lc="http://schemas.openxmlformats.org/drawingml/2006/lockedCanvas" xmlns:mo="http://schemas.microsoft.com/office/mac/office/2008/main" xmlns:mv="urn:schemas-microsoft-com:mac:vml" xmlns:o="urn:schemas-microsoft-com:office:office" xmlns:v="urn:schemas-microsoft-com:vml" xmlns:w10="urn:schemas-microsoft-com:office:word" xmlns:w="http://schemas.openxmlformats.org/wordprocessingml/2006/main" xmlns:ma14="http://schemas.microsoft.com/office/mac/drawingml/2011/main" xmlns:arto="http://schemas.microsoft.com/office/word/2006/arto" xmlns:wps="http://schemas.microsoft.com/office/word/2010/wordprocessingShape" xmlns:wne="http://schemas.microsoft.com/office/word/2006/wordml" xmlns:wpi="http://schemas.microsoft.com/office/word/2010/wordprocessingInk" xmlns:wpg="http://schemas.microsoft.com/office/word/2010/wordprocessingGroup" xmlns:w16se="http://schemas.microsoft.com/office/word/2015/wordml/symex" xmlns:w16sdtdh="http://schemas.microsoft.com/office/word/2020/wordml/sdtdatahash" xmlns:w16="http://schemas.microsoft.com/office/word/2018/wordml" xmlns:w16cid="http://schemas.microsoft.com/office/word/2016/wordml/cid" xmlns:w16cex="http://schemas.microsoft.com/office/word/2018/wordml/cex" xmlns:w15="http://schemas.microsoft.com/office/word/2012/wordml" xmlns:w14="http://schemas.microsoft.com/office/word/2010/wordml" xmlns:wp="http://schemas.openxmlformats.org/drawingml/2006/wordprocessingDrawing" xmlns:wp14="http://schemas.microsoft.com/office/word/2010/wordprocessingDrawing" xmlns:m="http://schemas.openxmlformats.org/officeDocument/2006/math" xmlns:oel="http://schemas.microsoft.com/office/2019/extlst" xmlns:am3d="http://schemas.microsoft.com/office/drawing/2017/model3d" xmlns:aink="http://schemas.microsoft.com/office/drawing/2016/ink" xmlns:mc="http://schemas.openxmlformats.org/markup-compatibility/2006" xmlns:cx8="http://schemas.microsoft.com/office/drawing/2016/5/14/chartex" xmlns:cx7="http://schemas.microsoft.com/office/drawing/2016/5/13/chartex" xmlns:cx6="http://schemas.microsoft.com/office/drawing/2016/5/12/chartex" xmlns:cx5="http://schemas.microsoft.com/office/drawing/2016/5/11/chartex" xmlns:cx4="http://schemas.microsoft.com/office/drawing/2016/5/10/chartex" xmlns:cx3="http://schemas.microsoft.com/office/drawing/2016/5/9/chartex" xmlns:cx2="http://schemas.microsoft.com/office/drawing/2015/10/21/chartex" xmlns:cx1="http://schemas.microsoft.com/office/drawing/2015/9/8/chartex" xmlns:cx="http://schemas.microsoft.com/office/drawing/2014/chartex" xmlns:wpc="http://schemas.microsoft.com/office/word/2010/wordprocessingCanvas" xmlns=""/>
            </a:ext>
          </a:extLst>
        </p:spPr>
        <p:style>
          <a:lnRef idx="1">
            <a:schemeClr val="accent1"/>
          </a:lnRef>
          <a:fillRef idx="3">
            <a:schemeClr val="accent1"/>
          </a:fillRef>
          <a:effectRef idx="2">
            <a:schemeClr val="accent1"/>
          </a:effectRef>
          <a:fontRef idx="minor">
            <a:schemeClr val="lt1"/>
          </a:fontRef>
        </p:style>
        <p:txBody>
          <a:bodyPr rot="0" spcFirstLastPara="0" vert="horz" wrap="square" lIns="74295" tIns="37148" rIns="74295" bIns="37148" numCol="1" spcCol="0" rtlCol="0" fromWordArt="0" anchor="ctr" anchorCtr="0" forceAA="0" compatLnSpc="1">
            <a:prstTxWarp prst="textNoShape">
              <a:avLst/>
            </a:prstTxWarp>
            <a:noAutofit/>
          </a:bodyPr>
          <a:lstStyle/>
          <a:p>
            <a:endParaRPr lang="en-GB" sz="1463"/>
          </a:p>
        </p:txBody>
      </p:sp>
      <p:sp>
        <p:nvSpPr>
          <p:cNvPr id="7" name="Rectangle 6">
            <a:extLst>
              <a:ext uri="{FF2B5EF4-FFF2-40B4-BE49-F238E27FC236}">
                <a16:creationId xmlns:a16="http://schemas.microsoft.com/office/drawing/2014/main" id="{878E5088-D880-2AA0-EB4D-B18943E2811F}"/>
              </a:ext>
            </a:extLst>
          </p:cNvPr>
          <p:cNvSpPr/>
          <p:nvPr/>
        </p:nvSpPr>
        <p:spPr>
          <a:xfrm>
            <a:off x="-16402" y="5844549"/>
            <a:ext cx="2492977" cy="1013451"/>
          </a:xfrm>
          <a:prstGeom prst="rect">
            <a:avLst/>
          </a:prstGeom>
          <a:solidFill>
            <a:schemeClr val="bg1">
              <a:lumMod val="95000"/>
            </a:schemeClr>
          </a:solidFill>
          <a:ln>
            <a:noFill/>
          </a:ln>
          <a:effectLst/>
          <a:extLst>
            <a:ext uri="{FAA26D3D-D897-4be2-8F04-BA451C77F1D7}">
              <ma14:placeholderFlag xmlns:lc="http://schemas.openxmlformats.org/drawingml/2006/lockedCanvas" xmlns:mo="http://schemas.microsoft.com/office/mac/office/2008/main" xmlns:mv="urn:schemas-microsoft-com:mac:vml" xmlns:o="urn:schemas-microsoft-com:office:office" xmlns:v="urn:schemas-microsoft-com:vml" xmlns:w10="urn:schemas-microsoft-com:office:word" xmlns:w="http://schemas.openxmlformats.org/wordprocessingml/2006/main" xmlns:ma14="http://schemas.microsoft.com/office/mac/drawingml/2011/main" xmlns:arto="http://schemas.microsoft.com/office/word/2006/arto" xmlns:wps="http://schemas.microsoft.com/office/word/2010/wordprocessingShape" xmlns:wne="http://schemas.microsoft.com/office/word/2006/wordml" xmlns:wpi="http://schemas.microsoft.com/office/word/2010/wordprocessingInk" xmlns:wpg="http://schemas.microsoft.com/office/word/2010/wordprocessingGroup" xmlns:w16se="http://schemas.microsoft.com/office/word/2015/wordml/symex" xmlns:w16sdtdh="http://schemas.microsoft.com/office/word/2020/wordml/sdtdatahash" xmlns:w16="http://schemas.microsoft.com/office/word/2018/wordml" xmlns:w16cid="http://schemas.microsoft.com/office/word/2016/wordml/cid" xmlns:w16cex="http://schemas.microsoft.com/office/word/2018/wordml/cex" xmlns:w15="http://schemas.microsoft.com/office/word/2012/wordml" xmlns:w14="http://schemas.microsoft.com/office/word/2010/wordml" xmlns:wp="http://schemas.openxmlformats.org/drawingml/2006/wordprocessingDrawing" xmlns:wp14="http://schemas.microsoft.com/office/word/2010/wordprocessingDrawing" xmlns:m="http://schemas.openxmlformats.org/officeDocument/2006/math" xmlns:oel="http://schemas.microsoft.com/office/2019/extlst" xmlns:am3d="http://schemas.microsoft.com/office/drawing/2017/model3d" xmlns:aink="http://schemas.microsoft.com/office/drawing/2016/ink" xmlns:mc="http://schemas.openxmlformats.org/markup-compatibility/2006" xmlns:cx8="http://schemas.microsoft.com/office/drawing/2016/5/14/chartex" xmlns:cx7="http://schemas.microsoft.com/office/drawing/2016/5/13/chartex" xmlns:cx6="http://schemas.microsoft.com/office/drawing/2016/5/12/chartex" xmlns:cx5="http://schemas.microsoft.com/office/drawing/2016/5/11/chartex" xmlns:cx4="http://schemas.microsoft.com/office/drawing/2016/5/10/chartex" xmlns:cx3="http://schemas.microsoft.com/office/drawing/2016/5/9/chartex" xmlns:cx2="http://schemas.microsoft.com/office/drawing/2015/10/21/chartex" xmlns:cx1="http://schemas.microsoft.com/office/drawing/2015/9/8/chartex" xmlns:cx="http://schemas.microsoft.com/office/drawing/2014/chartex" xmlns:wpc="http://schemas.microsoft.com/office/word/2010/wordprocessingCanvas" xmlns=""/>
            </a:ext>
            <a:ext uri="{C572A759-6A51-4108-AA02-DFA0A04FC94B}">
              <ma14:wrappingTextBoxFlag xmlns:lc="http://schemas.openxmlformats.org/drawingml/2006/lockedCanvas" xmlns:mo="http://schemas.microsoft.com/office/mac/office/2008/main" xmlns:mv="urn:schemas-microsoft-com:mac:vml" xmlns:o="urn:schemas-microsoft-com:office:office" xmlns:v="urn:schemas-microsoft-com:vml" xmlns:w10="urn:schemas-microsoft-com:office:word" xmlns:w="http://schemas.openxmlformats.org/wordprocessingml/2006/main" xmlns:ma14="http://schemas.microsoft.com/office/mac/drawingml/2011/main" xmlns:arto="http://schemas.microsoft.com/office/word/2006/arto" xmlns:wps="http://schemas.microsoft.com/office/word/2010/wordprocessingShape" xmlns:wne="http://schemas.microsoft.com/office/word/2006/wordml" xmlns:wpi="http://schemas.microsoft.com/office/word/2010/wordprocessingInk" xmlns:wpg="http://schemas.microsoft.com/office/word/2010/wordprocessingGroup" xmlns:w16se="http://schemas.microsoft.com/office/word/2015/wordml/symex" xmlns:w16sdtdh="http://schemas.microsoft.com/office/word/2020/wordml/sdtdatahash" xmlns:w16="http://schemas.microsoft.com/office/word/2018/wordml" xmlns:w16cid="http://schemas.microsoft.com/office/word/2016/wordml/cid" xmlns:w16cex="http://schemas.microsoft.com/office/word/2018/wordml/cex" xmlns:w15="http://schemas.microsoft.com/office/word/2012/wordml" xmlns:w14="http://schemas.microsoft.com/office/word/2010/wordml" xmlns:wp="http://schemas.openxmlformats.org/drawingml/2006/wordprocessingDrawing" xmlns:wp14="http://schemas.microsoft.com/office/word/2010/wordprocessingDrawing" xmlns:m="http://schemas.openxmlformats.org/officeDocument/2006/math" xmlns:oel="http://schemas.microsoft.com/office/2019/extlst" xmlns:am3d="http://schemas.microsoft.com/office/drawing/2017/model3d" xmlns:aink="http://schemas.microsoft.com/office/drawing/2016/ink" xmlns:mc="http://schemas.openxmlformats.org/markup-compatibility/2006" xmlns:cx8="http://schemas.microsoft.com/office/drawing/2016/5/14/chartex" xmlns:cx7="http://schemas.microsoft.com/office/drawing/2016/5/13/chartex" xmlns:cx6="http://schemas.microsoft.com/office/drawing/2016/5/12/chartex" xmlns:cx5="http://schemas.microsoft.com/office/drawing/2016/5/11/chartex" xmlns:cx4="http://schemas.microsoft.com/office/drawing/2016/5/10/chartex" xmlns:cx3="http://schemas.microsoft.com/office/drawing/2016/5/9/chartex" xmlns:cx2="http://schemas.microsoft.com/office/drawing/2015/10/21/chartex" xmlns:cx1="http://schemas.microsoft.com/office/drawing/2015/9/8/chartex" xmlns:cx="http://schemas.microsoft.com/office/drawing/2014/chartex" xmlns:wpc="http://schemas.microsoft.com/office/word/2010/wordprocessingCanvas" xmlns=""/>
            </a:ext>
          </a:extLst>
        </p:spPr>
        <p:style>
          <a:lnRef idx="1">
            <a:schemeClr val="accent1"/>
          </a:lnRef>
          <a:fillRef idx="3">
            <a:schemeClr val="accent1"/>
          </a:fillRef>
          <a:effectRef idx="2">
            <a:schemeClr val="accent1"/>
          </a:effectRef>
          <a:fontRef idx="minor">
            <a:schemeClr val="lt1"/>
          </a:fontRef>
        </p:style>
        <p:txBody>
          <a:bodyPr rot="0" spcFirstLastPara="0" vert="horz" wrap="square" lIns="58500" tIns="58500" rIns="58500" bIns="58500" numCol="1" spcCol="0" rtlCol="0" fromWordArt="0" anchor="ctr" anchorCtr="0" forceAA="0" compatLnSpc="1">
            <a:prstTxWarp prst="textNoShape">
              <a:avLst/>
            </a:prstTxWarp>
            <a:noAutofit/>
          </a:bodyPr>
          <a:lstStyle/>
          <a:p>
            <a:pPr indent="371475"/>
            <a:endParaRPr lang="en-GB" sz="2925" b="1">
              <a:solidFill>
                <a:srgbClr val="004677"/>
              </a:solidFill>
              <a:latin typeface="Roboto Medium" panose="02000000000000000000" pitchFamily="2" charset="0"/>
              <a:ea typeface="Times New Roman" panose="02020603050405020304" pitchFamily="18" charset="0"/>
              <a:cs typeface="Arial" panose="020B0604020202020204" pitchFamily="34" charset="0"/>
            </a:endParaRPr>
          </a:p>
          <a:p>
            <a:pPr indent="371475"/>
            <a:r>
              <a:rPr lang="en-GB" sz="2925" b="1">
                <a:solidFill>
                  <a:srgbClr val="004677"/>
                </a:solidFill>
                <a:latin typeface="Roboto Medium" panose="02000000000000000000" pitchFamily="2" charset="0"/>
                <a:ea typeface="Times New Roman" panose="02020603050405020304" pitchFamily="18" charset="0"/>
                <a:cs typeface="Arial" panose="020B0604020202020204" pitchFamily="34" charset="0"/>
              </a:rPr>
              <a:t>TO LET</a:t>
            </a:r>
            <a:endParaRPr lang="en-GB" sz="2113">
              <a:latin typeface="PosterBodoni BT"/>
              <a:ea typeface="Times New Roman" panose="02020603050405020304" pitchFamily="18" charset="0"/>
              <a:cs typeface="Times New Roman" panose="02020603050405020304" pitchFamily="18" charset="0"/>
            </a:endParaRPr>
          </a:p>
          <a:p>
            <a:r>
              <a:rPr lang="en-GB" sz="2925" b="1">
                <a:solidFill>
                  <a:srgbClr val="002E6E"/>
                </a:solidFill>
                <a:latin typeface="Roboto Medium" panose="02000000000000000000" pitchFamily="2" charset="0"/>
                <a:ea typeface="Times New Roman" panose="02020603050405020304" pitchFamily="18" charset="0"/>
                <a:cs typeface="Arial" panose="020B0604020202020204" pitchFamily="34" charset="0"/>
              </a:rPr>
              <a:t> </a:t>
            </a:r>
            <a:endParaRPr lang="en-GB" sz="2113">
              <a:latin typeface="PosterBodoni BT"/>
              <a:ea typeface="Times New Roman" panose="02020603050405020304" pitchFamily="18" charset="0"/>
              <a:cs typeface="Times New Roman" panose="02020603050405020304" pitchFamily="18" charset="0"/>
            </a:endParaRPr>
          </a:p>
          <a:p>
            <a:pPr>
              <a:lnSpc>
                <a:spcPct val="115000"/>
              </a:lnSpc>
            </a:pPr>
            <a:r>
              <a:rPr lang="en-GB" sz="894">
                <a:solidFill>
                  <a:srgbClr val="FFFFFF"/>
                </a:solidFill>
                <a:ea typeface="Calibri" panose="020F0502020204030204" pitchFamily="34" charset="0"/>
                <a:cs typeface="Times New Roman" panose="02020603050405020304" pitchFamily="18" charset="0"/>
              </a:rPr>
              <a:t> </a:t>
            </a:r>
            <a:endParaRPr lang="en-GB" sz="894">
              <a:ea typeface="Calibri" panose="020F0502020204030204" pitchFamily="34" charset="0"/>
              <a:cs typeface="Times New Roman" panose="02020603050405020304" pitchFamily="18" charset="0"/>
            </a:endParaRPr>
          </a:p>
        </p:txBody>
      </p:sp>
      <p:sp>
        <p:nvSpPr>
          <p:cNvPr id="5" name="Text Box 7">
            <a:extLst>
              <a:ext uri="{FF2B5EF4-FFF2-40B4-BE49-F238E27FC236}">
                <a16:creationId xmlns:a16="http://schemas.microsoft.com/office/drawing/2014/main" id="{2CCCE3E7-35F5-B53F-2695-CEA52B3082B8}"/>
              </a:ext>
            </a:extLst>
          </p:cNvPr>
          <p:cNvSpPr txBox="1"/>
          <p:nvPr/>
        </p:nvSpPr>
        <p:spPr>
          <a:xfrm>
            <a:off x="7146325" y="276205"/>
            <a:ext cx="2776077" cy="1132483"/>
          </a:xfrm>
          <a:prstGeom prst="rect">
            <a:avLst/>
          </a:prstGeom>
          <a:noFill/>
          <a:ln>
            <a:noFill/>
          </a:ln>
          <a:effectLst/>
          <a:extLst>
            <a:ext uri="{FAA26D3D-D897-4be2-8F04-BA451C77F1D7}">
              <ma14:placeholderFlag xmlns:lc="http://schemas.openxmlformats.org/drawingml/2006/lockedCanvas" xmlns:mo="http://schemas.microsoft.com/office/mac/office/2008/main" xmlns:mv="urn:schemas-microsoft-com:mac:vml" xmlns:o="urn:schemas-microsoft-com:office:office" xmlns:v="urn:schemas-microsoft-com:vml" xmlns:w10="urn:schemas-microsoft-com:office:word" xmlns:w="http://schemas.openxmlformats.org/wordprocessingml/2006/main" xmlns:ma14="http://schemas.microsoft.com/office/mac/drawingml/2011/main" xmlns:arto="http://schemas.microsoft.com/office/word/2006/arto" xmlns:wps="http://schemas.microsoft.com/office/word/2010/wordprocessingShape" xmlns:wne="http://schemas.microsoft.com/office/word/2006/wordml" xmlns:wpi="http://schemas.microsoft.com/office/word/2010/wordprocessingInk" xmlns:wpg="http://schemas.microsoft.com/office/word/2010/wordprocessingGroup" xmlns:w16se="http://schemas.microsoft.com/office/word/2015/wordml/symex" xmlns:w16sdtdh="http://schemas.microsoft.com/office/word/2020/wordml/sdtdatahash" xmlns:w16="http://schemas.microsoft.com/office/word/2018/wordml" xmlns:w16cid="http://schemas.microsoft.com/office/word/2016/wordml/cid" xmlns:w16cex="http://schemas.microsoft.com/office/word/2018/wordml/cex" xmlns:w15="http://schemas.microsoft.com/office/word/2012/wordml" xmlns:w14="http://schemas.microsoft.com/office/word/2010/wordml" xmlns:wp="http://schemas.openxmlformats.org/drawingml/2006/wordprocessingDrawing" xmlns:wp14="http://schemas.microsoft.com/office/word/2010/wordprocessingDrawing" xmlns:m="http://schemas.openxmlformats.org/officeDocument/2006/math" xmlns:oel="http://schemas.microsoft.com/office/2019/extlst" xmlns:am3d="http://schemas.microsoft.com/office/drawing/2017/model3d" xmlns:aink="http://schemas.microsoft.com/office/drawing/2016/ink" xmlns:mc="http://schemas.openxmlformats.org/markup-compatibility/2006" xmlns:cx8="http://schemas.microsoft.com/office/drawing/2016/5/14/chartex" xmlns:cx7="http://schemas.microsoft.com/office/drawing/2016/5/13/chartex" xmlns:cx6="http://schemas.microsoft.com/office/drawing/2016/5/12/chartex" xmlns:cx5="http://schemas.microsoft.com/office/drawing/2016/5/11/chartex" xmlns:cx4="http://schemas.microsoft.com/office/drawing/2016/5/10/chartex" xmlns:cx3="http://schemas.microsoft.com/office/drawing/2016/5/9/chartex" xmlns:cx2="http://schemas.microsoft.com/office/drawing/2015/10/21/chartex" xmlns:cx1="http://schemas.microsoft.com/office/drawing/2015/9/8/chartex" xmlns:cx="http://schemas.microsoft.com/office/drawing/2014/chartex" xmlns:wpc="http://schemas.microsoft.com/office/word/2010/wordprocessingCanvas" xmlns=""/>
            </a:ext>
            <a:ext uri="{C572A759-6A51-4108-AA02-DFA0A04FC94B}">
              <ma14:wrappingTextBoxFlag xmlns:lc="http://schemas.openxmlformats.org/drawingml/2006/lockedCanvas" xmlns:mo="http://schemas.microsoft.com/office/mac/office/2008/main" xmlns:mv="urn:schemas-microsoft-com:mac:vml" xmlns:o="urn:schemas-microsoft-com:office:office" xmlns:v="urn:schemas-microsoft-com:vml" xmlns:w10="urn:schemas-microsoft-com:office:word" xmlns:w="http://schemas.openxmlformats.org/wordprocessingml/2006/main" xmlns:ma14="http://schemas.microsoft.com/office/mac/drawingml/2011/main" xmlns:arto="http://schemas.microsoft.com/office/word/2006/arto" xmlns:wps="http://schemas.microsoft.com/office/word/2010/wordprocessingShape" xmlns:wne="http://schemas.microsoft.com/office/word/2006/wordml" xmlns:wpi="http://schemas.microsoft.com/office/word/2010/wordprocessingInk" xmlns:wpg="http://schemas.microsoft.com/office/word/2010/wordprocessingGroup" xmlns:w16se="http://schemas.microsoft.com/office/word/2015/wordml/symex" xmlns:w16sdtdh="http://schemas.microsoft.com/office/word/2020/wordml/sdtdatahash" xmlns:w16="http://schemas.microsoft.com/office/word/2018/wordml" xmlns:w16cid="http://schemas.microsoft.com/office/word/2016/wordml/cid" xmlns:w16cex="http://schemas.microsoft.com/office/word/2018/wordml/cex" xmlns:w15="http://schemas.microsoft.com/office/word/2012/wordml" xmlns:w14="http://schemas.microsoft.com/office/word/2010/wordml" xmlns:wp="http://schemas.openxmlformats.org/drawingml/2006/wordprocessingDrawing" xmlns:wp14="http://schemas.microsoft.com/office/word/2010/wordprocessingDrawing" xmlns:m="http://schemas.openxmlformats.org/officeDocument/2006/math" xmlns:oel="http://schemas.microsoft.com/office/2019/extlst" xmlns:am3d="http://schemas.microsoft.com/office/drawing/2017/model3d" xmlns:aink="http://schemas.microsoft.com/office/drawing/2016/ink" xmlns:mc="http://schemas.openxmlformats.org/markup-compatibility/2006" xmlns:cx8="http://schemas.microsoft.com/office/drawing/2016/5/14/chartex" xmlns:cx7="http://schemas.microsoft.com/office/drawing/2016/5/13/chartex" xmlns:cx6="http://schemas.microsoft.com/office/drawing/2016/5/12/chartex" xmlns:cx5="http://schemas.microsoft.com/office/drawing/2016/5/11/chartex" xmlns:cx4="http://schemas.microsoft.com/office/drawing/2016/5/10/chartex" xmlns:cx3="http://schemas.microsoft.com/office/drawing/2016/5/9/chartex" xmlns:cx2="http://schemas.microsoft.com/office/drawing/2015/10/21/chartex" xmlns:cx1="http://schemas.microsoft.com/office/drawing/2015/9/8/chartex" xmlns:cx="http://schemas.microsoft.com/office/drawing/2014/chartex" xmlns:wpc="http://schemas.microsoft.com/office/word/2010/wordprocessingCanvas" xmlns=""/>
            </a:ext>
          </a:extLst>
        </p:spPr>
        <p:style>
          <a:lnRef idx="0">
            <a:schemeClr val="accent1"/>
          </a:lnRef>
          <a:fillRef idx="0">
            <a:schemeClr val="accent1"/>
          </a:fillRef>
          <a:effectRef idx="0">
            <a:schemeClr val="accent1"/>
          </a:effectRef>
          <a:fontRef idx="minor">
            <a:schemeClr val="dk1"/>
          </a:fontRef>
        </p:style>
        <p:txBody>
          <a:bodyPr rot="0" spcFirstLastPara="0" vert="horz" wrap="square" lIns="74295" tIns="37148" rIns="74295" bIns="37148" numCol="1" spcCol="0" rtlCol="0" fromWordArt="0" anchor="t" anchorCtr="0" forceAA="0" compatLnSpc="1">
            <a:prstTxWarp prst="textNoShape">
              <a:avLst/>
            </a:prstTxWarp>
            <a:noAutofit/>
          </a:bodyPr>
          <a:lstStyle/>
          <a:p>
            <a:pPr>
              <a:lnSpc>
                <a:spcPct val="115000"/>
              </a:lnSpc>
            </a:pPr>
            <a:r>
              <a:rPr lang="en-GB" sz="894">
                <a:solidFill>
                  <a:srgbClr val="FFFFFF"/>
                </a:solidFill>
                <a:latin typeface="Arial" panose="020B0604020202020204" pitchFamily="34" charset="0"/>
                <a:ea typeface="Calibri" panose="020F0502020204030204" pitchFamily="34" charset="0"/>
                <a:cs typeface="Times New Roman" panose="02020603050405020304" pitchFamily="18" charset="0"/>
              </a:rPr>
              <a:t>Suite 27 Briggs House</a:t>
            </a:r>
            <a:endParaRPr lang="en-GB" sz="894">
              <a:ea typeface="Calibri" panose="020F0502020204030204" pitchFamily="34" charset="0"/>
              <a:cs typeface="Times New Roman" panose="02020603050405020304" pitchFamily="18" charset="0"/>
            </a:endParaRPr>
          </a:p>
          <a:p>
            <a:pPr>
              <a:lnSpc>
                <a:spcPct val="115000"/>
              </a:lnSpc>
            </a:pPr>
            <a:r>
              <a:rPr lang="en-GB" sz="894">
                <a:solidFill>
                  <a:srgbClr val="FFFFFF"/>
                </a:solidFill>
                <a:latin typeface="Arial" panose="020B0604020202020204" pitchFamily="34" charset="0"/>
                <a:ea typeface="Calibri" panose="020F0502020204030204" pitchFamily="34" charset="0"/>
                <a:cs typeface="Times New Roman" panose="02020603050405020304" pitchFamily="18" charset="0"/>
              </a:rPr>
              <a:t>26 Commercial Road</a:t>
            </a:r>
            <a:endParaRPr lang="en-GB" sz="894">
              <a:ea typeface="Calibri" panose="020F0502020204030204" pitchFamily="34" charset="0"/>
              <a:cs typeface="Times New Roman" panose="02020603050405020304" pitchFamily="18" charset="0"/>
            </a:endParaRPr>
          </a:p>
          <a:p>
            <a:pPr>
              <a:lnSpc>
                <a:spcPct val="115000"/>
              </a:lnSpc>
            </a:pPr>
            <a:r>
              <a:rPr lang="en-GB" sz="894">
                <a:solidFill>
                  <a:srgbClr val="FFFFFF"/>
                </a:solidFill>
                <a:latin typeface="Arial" panose="020B0604020202020204" pitchFamily="34" charset="0"/>
                <a:ea typeface="Calibri" panose="020F0502020204030204" pitchFamily="34" charset="0"/>
                <a:cs typeface="Times New Roman" panose="02020603050405020304" pitchFamily="18" charset="0"/>
              </a:rPr>
              <a:t>Poole, BH14 0JR</a:t>
            </a:r>
            <a:endParaRPr lang="en-GB" sz="894">
              <a:ea typeface="Calibri" panose="020F0502020204030204" pitchFamily="34" charset="0"/>
              <a:cs typeface="Times New Roman" panose="02020603050405020304" pitchFamily="18" charset="0"/>
            </a:endParaRPr>
          </a:p>
          <a:p>
            <a:pPr>
              <a:lnSpc>
                <a:spcPct val="115000"/>
              </a:lnSpc>
            </a:pPr>
            <a:r>
              <a:rPr lang="en-GB" sz="894">
                <a:solidFill>
                  <a:srgbClr val="FFFFFF"/>
                </a:solidFill>
                <a:latin typeface="Arial" panose="020B0604020202020204" pitchFamily="34" charset="0"/>
                <a:ea typeface="Calibri" panose="020F0502020204030204" pitchFamily="34" charset="0"/>
                <a:cs typeface="Times New Roman" panose="02020603050405020304" pitchFamily="18" charset="0"/>
              </a:rPr>
              <a:t> </a:t>
            </a:r>
            <a:endParaRPr lang="en-GB" sz="894">
              <a:ea typeface="Calibri" panose="020F0502020204030204" pitchFamily="34" charset="0"/>
              <a:cs typeface="Times New Roman" panose="02020603050405020304" pitchFamily="18" charset="0"/>
            </a:endParaRPr>
          </a:p>
          <a:p>
            <a:pPr>
              <a:lnSpc>
                <a:spcPct val="115000"/>
              </a:lnSpc>
            </a:pPr>
            <a:r>
              <a:rPr lang="en-GB" sz="894">
                <a:solidFill>
                  <a:srgbClr val="FFFFFF"/>
                </a:solidFill>
                <a:latin typeface="Arial" panose="020B0604020202020204" pitchFamily="34" charset="0"/>
                <a:ea typeface="Calibri" panose="020F0502020204030204" pitchFamily="34" charset="0"/>
                <a:cs typeface="Times New Roman" panose="02020603050405020304" pitchFamily="18" charset="0"/>
              </a:rPr>
              <a:t>Tel:     01202 673131</a:t>
            </a:r>
            <a:endParaRPr lang="en-GB" sz="894">
              <a:ea typeface="Calibri" panose="020F0502020204030204" pitchFamily="34" charset="0"/>
              <a:cs typeface="Times New Roman" panose="02020603050405020304" pitchFamily="18" charset="0"/>
            </a:endParaRPr>
          </a:p>
          <a:p>
            <a:pPr>
              <a:lnSpc>
                <a:spcPct val="115000"/>
              </a:lnSpc>
            </a:pPr>
            <a:r>
              <a:rPr lang="en-GB" sz="894">
                <a:solidFill>
                  <a:srgbClr val="FFFFFF"/>
                </a:solidFill>
                <a:latin typeface="Arial" panose="020B0604020202020204" pitchFamily="34" charset="0"/>
                <a:ea typeface="Calibri" panose="020F0502020204030204" pitchFamily="34" charset="0"/>
                <a:cs typeface="Times New Roman" panose="02020603050405020304" pitchFamily="18" charset="0"/>
              </a:rPr>
              <a:t>Email: </a:t>
            </a:r>
            <a:r>
              <a:rPr lang="en-GB" sz="894" u="sng">
                <a:solidFill>
                  <a:schemeClr val="bg1"/>
                </a:solidFill>
                <a:latin typeface="Arial" panose="020B0604020202020204" pitchFamily="34" charset="0"/>
                <a:ea typeface="Calibri" panose="020F0502020204030204" pitchFamily="34" charset="0"/>
                <a:cs typeface="Times New Roman" panose="02020603050405020304" pitchFamily="18" charset="0"/>
                <a:hlinkClick r:id="rId4">
                  <a:extLst>
                    <a:ext uri="{A12FA001-AC4F-418D-AE19-62706E023703}">
                      <ahyp:hlinkClr xmlns:ahyp="http://schemas.microsoft.com/office/drawing/2018/hyperlinkcolor" val="tx"/>
                    </a:ext>
                  </a:extLst>
                </a:hlinkClick>
              </a:rPr>
              <a:t>properties@jamesandsons.co.uk</a:t>
            </a:r>
            <a:endParaRPr lang="en-GB" sz="894">
              <a:solidFill>
                <a:schemeClr val="bg1"/>
              </a:solidFill>
              <a:ea typeface="Calibri" panose="020F0502020204030204" pitchFamily="34" charset="0"/>
              <a:cs typeface="Times New Roman" panose="02020603050405020304" pitchFamily="18" charset="0"/>
            </a:endParaRPr>
          </a:p>
          <a:p>
            <a:pPr>
              <a:lnSpc>
                <a:spcPct val="115000"/>
              </a:lnSpc>
            </a:pPr>
            <a:r>
              <a:rPr lang="en-GB" sz="894">
                <a:solidFill>
                  <a:srgbClr val="FFFFFF"/>
                </a:solidFill>
                <a:latin typeface="Roboto Light" panose="02000000000000000000" pitchFamily="2" charset="0"/>
                <a:ea typeface="Calibri" panose="020F0502020204030204" pitchFamily="34" charset="0"/>
                <a:cs typeface="Times New Roman" panose="02020603050405020304" pitchFamily="18" charset="0"/>
              </a:rPr>
              <a:t> </a:t>
            </a:r>
            <a:endParaRPr lang="en-GB" sz="894">
              <a:ea typeface="Calibri" panose="020F0502020204030204" pitchFamily="34" charset="0"/>
              <a:cs typeface="Times New Roman" panose="02020603050405020304" pitchFamily="18" charset="0"/>
            </a:endParaRPr>
          </a:p>
        </p:txBody>
      </p:sp>
      <p:pic>
        <p:nvPicPr>
          <p:cNvPr id="6" name="Picture 5">
            <a:extLst>
              <a:ext uri="{FF2B5EF4-FFF2-40B4-BE49-F238E27FC236}">
                <a16:creationId xmlns:a16="http://schemas.microsoft.com/office/drawing/2014/main" id="{30BB6DB8-3EE9-22D6-C05D-668E7EBD5D4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68229" y="202880"/>
            <a:ext cx="1950244" cy="1132483"/>
          </a:xfrm>
          <a:prstGeom prst="rect">
            <a:avLst/>
          </a:prstGeom>
          <a:extLst>
            <a:ext uri="{FAA26D3D-D897-4be2-8F04-BA451C77F1D7}">
              <ma14:placeholderFlag xmlns:lc="http://schemas.openxmlformats.org/drawingml/2006/lockedCanvas" xmlns:mo="http://schemas.microsoft.com/office/mac/office/2008/main" xmlns:mv="urn:schemas-microsoft-com:mac:vml" xmlns:o="urn:schemas-microsoft-com:office:office" xmlns:v="urn:schemas-microsoft-com:vml" xmlns:w10="urn:schemas-microsoft-com:office:word" xmlns:w="http://schemas.openxmlformats.org/wordprocessingml/2006/main" xmlns:ma14="http://schemas.microsoft.com/office/mac/drawingml/2011/main" xmlns:arto="http://schemas.microsoft.com/office/word/2006/arto" xmlns:pic="http://schemas.openxmlformats.org/drawingml/2006/picture" xmlns:wps="http://schemas.microsoft.com/office/word/2010/wordprocessingShape" xmlns:wne="http://schemas.microsoft.com/office/word/2006/wordml" xmlns:wpi="http://schemas.microsoft.com/office/word/2010/wordprocessingInk" xmlns:wpg="http://schemas.microsoft.com/office/word/2010/wordprocessingGroup" xmlns:w16se="http://schemas.microsoft.com/office/word/2015/wordml/symex" xmlns:w16sdtdh="http://schemas.microsoft.com/office/word/2020/wordml/sdtdatahash" xmlns:w16="http://schemas.microsoft.com/office/word/2018/wordml" xmlns:w16cid="http://schemas.microsoft.com/office/word/2016/wordml/cid" xmlns:w16cex="http://schemas.microsoft.com/office/word/2018/wordml/cex" xmlns:w15="http://schemas.microsoft.com/office/word/2012/wordml" xmlns:w14="http://schemas.microsoft.com/office/word/2010/wordml" xmlns:wp="http://schemas.openxmlformats.org/drawingml/2006/wordprocessingDrawing" xmlns:wp14="http://schemas.microsoft.com/office/word/2010/wordprocessingDrawing" xmlns:m="http://schemas.openxmlformats.org/officeDocument/2006/math" xmlns:oel="http://schemas.microsoft.com/office/2019/extlst" xmlns:am3d="http://schemas.microsoft.com/office/drawing/2017/model3d" xmlns:aink="http://schemas.microsoft.com/office/drawing/2016/ink" xmlns:mc="http://schemas.openxmlformats.org/markup-compatibility/2006" xmlns:cx8="http://schemas.microsoft.com/office/drawing/2016/5/14/chartex" xmlns:cx7="http://schemas.microsoft.com/office/drawing/2016/5/13/chartex" xmlns:cx6="http://schemas.microsoft.com/office/drawing/2016/5/12/chartex" xmlns:cx5="http://schemas.microsoft.com/office/drawing/2016/5/11/chartex" xmlns:cx4="http://schemas.microsoft.com/office/drawing/2016/5/10/chartex" xmlns:cx3="http://schemas.microsoft.com/office/drawing/2016/5/9/chartex" xmlns:cx2="http://schemas.microsoft.com/office/drawing/2015/10/21/chartex" xmlns:cx1="http://schemas.microsoft.com/office/drawing/2015/9/8/chartex" xmlns:cx="http://schemas.microsoft.com/office/drawing/2014/chartex" xmlns:wpc="http://schemas.microsoft.com/office/word/2010/wordprocessingCanvas" xmlns=""/>
            </a:ext>
          </a:extLst>
        </p:spPr>
      </p:pic>
      <p:sp>
        <p:nvSpPr>
          <p:cNvPr id="8" name="Rectangle 7">
            <a:extLst>
              <a:ext uri="{FF2B5EF4-FFF2-40B4-BE49-F238E27FC236}">
                <a16:creationId xmlns:a16="http://schemas.microsoft.com/office/drawing/2014/main" id="{D2EB6BCF-E189-3502-EF25-70B0295514B7}"/>
              </a:ext>
            </a:extLst>
          </p:cNvPr>
          <p:cNvSpPr/>
          <p:nvPr/>
        </p:nvSpPr>
        <p:spPr>
          <a:xfrm>
            <a:off x="2064774" y="5834023"/>
            <a:ext cx="7841226" cy="1023977"/>
          </a:xfrm>
          <a:prstGeom prst="rect">
            <a:avLst/>
          </a:prstGeom>
          <a:solidFill>
            <a:srgbClr val="00A75C"/>
          </a:solidFill>
          <a:ln>
            <a:noFill/>
          </a:ln>
          <a:effectLst/>
          <a:extLst>
            <a:ext uri="{FAA26D3D-D897-4be2-8F04-BA451C77F1D7}">
              <ma14:placeholderFlag xmlns:lc="http://schemas.openxmlformats.org/drawingml/2006/lockedCanvas" xmlns:mo="http://schemas.microsoft.com/office/mac/office/2008/main" xmlns:mv="urn:schemas-microsoft-com:mac:vml" xmlns:o="urn:schemas-microsoft-com:office:office" xmlns:v="urn:schemas-microsoft-com:vml" xmlns:w10="urn:schemas-microsoft-com:office:word" xmlns:w="http://schemas.openxmlformats.org/wordprocessingml/2006/main" xmlns:ma14="http://schemas.microsoft.com/office/mac/drawingml/2011/main" xmlns:arto="http://schemas.microsoft.com/office/word/2006/arto" xmlns:wps="http://schemas.microsoft.com/office/word/2010/wordprocessingShape" xmlns:wne="http://schemas.microsoft.com/office/word/2006/wordml" xmlns:wpi="http://schemas.microsoft.com/office/word/2010/wordprocessingInk" xmlns:wpg="http://schemas.microsoft.com/office/word/2010/wordprocessingGroup" xmlns:w16se="http://schemas.microsoft.com/office/word/2015/wordml/symex" xmlns:w16sdtdh="http://schemas.microsoft.com/office/word/2020/wordml/sdtdatahash" xmlns:w16="http://schemas.microsoft.com/office/word/2018/wordml" xmlns:w16cid="http://schemas.microsoft.com/office/word/2016/wordml/cid" xmlns:w16cex="http://schemas.microsoft.com/office/word/2018/wordml/cex" xmlns:w15="http://schemas.microsoft.com/office/word/2012/wordml" xmlns:w14="http://schemas.microsoft.com/office/word/2010/wordml" xmlns:wp="http://schemas.openxmlformats.org/drawingml/2006/wordprocessingDrawing" xmlns:wp14="http://schemas.microsoft.com/office/word/2010/wordprocessingDrawing" xmlns:m="http://schemas.openxmlformats.org/officeDocument/2006/math" xmlns:oel="http://schemas.microsoft.com/office/2019/extlst" xmlns:am3d="http://schemas.microsoft.com/office/drawing/2017/model3d" xmlns:aink="http://schemas.microsoft.com/office/drawing/2016/ink" xmlns:mc="http://schemas.openxmlformats.org/markup-compatibility/2006" xmlns:cx8="http://schemas.microsoft.com/office/drawing/2016/5/14/chartex" xmlns:cx7="http://schemas.microsoft.com/office/drawing/2016/5/13/chartex" xmlns:cx6="http://schemas.microsoft.com/office/drawing/2016/5/12/chartex" xmlns:cx5="http://schemas.microsoft.com/office/drawing/2016/5/11/chartex" xmlns:cx4="http://schemas.microsoft.com/office/drawing/2016/5/10/chartex" xmlns:cx3="http://schemas.microsoft.com/office/drawing/2016/5/9/chartex" xmlns:cx2="http://schemas.microsoft.com/office/drawing/2015/10/21/chartex" xmlns:cx1="http://schemas.microsoft.com/office/drawing/2015/9/8/chartex" xmlns:cx="http://schemas.microsoft.com/office/drawing/2014/chartex" xmlns:wpc="http://schemas.microsoft.com/office/word/2010/wordprocessingCanvas" xmlns=""/>
            </a:ext>
            <a:ext uri="{C572A759-6A51-4108-AA02-DFA0A04FC94B}">
              <ma14:wrappingTextBoxFlag xmlns:lc="http://schemas.openxmlformats.org/drawingml/2006/lockedCanvas" xmlns:mo="http://schemas.microsoft.com/office/mac/office/2008/main" xmlns:mv="urn:schemas-microsoft-com:mac:vml" xmlns:o="urn:schemas-microsoft-com:office:office" xmlns:v="urn:schemas-microsoft-com:vml" xmlns:w10="urn:schemas-microsoft-com:office:word" xmlns:w="http://schemas.openxmlformats.org/wordprocessingml/2006/main" xmlns:ma14="http://schemas.microsoft.com/office/mac/drawingml/2011/main" xmlns:arto="http://schemas.microsoft.com/office/word/2006/arto" xmlns:wps="http://schemas.microsoft.com/office/word/2010/wordprocessingShape" xmlns:wne="http://schemas.microsoft.com/office/word/2006/wordml" xmlns:wpi="http://schemas.microsoft.com/office/word/2010/wordprocessingInk" xmlns:wpg="http://schemas.microsoft.com/office/word/2010/wordprocessingGroup" xmlns:w16se="http://schemas.microsoft.com/office/word/2015/wordml/symex" xmlns:w16sdtdh="http://schemas.microsoft.com/office/word/2020/wordml/sdtdatahash" xmlns:w16="http://schemas.microsoft.com/office/word/2018/wordml" xmlns:w16cid="http://schemas.microsoft.com/office/word/2016/wordml/cid" xmlns:w16cex="http://schemas.microsoft.com/office/word/2018/wordml/cex" xmlns:w15="http://schemas.microsoft.com/office/word/2012/wordml" xmlns:w14="http://schemas.microsoft.com/office/word/2010/wordml" xmlns:wp="http://schemas.openxmlformats.org/drawingml/2006/wordprocessingDrawing" xmlns:wp14="http://schemas.microsoft.com/office/word/2010/wordprocessingDrawing" xmlns:m="http://schemas.openxmlformats.org/officeDocument/2006/math" xmlns:oel="http://schemas.microsoft.com/office/2019/extlst" xmlns:am3d="http://schemas.microsoft.com/office/drawing/2017/model3d" xmlns:aink="http://schemas.microsoft.com/office/drawing/2016/ink" xmlns:mc="http://schemas.openxmlformats.org/markup-compatibility/2006" xmlns:cx8="http://schemas.microsoft.com/office/drawing/2016/5/14/chartex" xmlns:cx7="http://schemas.microsoft.com/office/drawing/2016/5/13/chartex" xmlns:cx6="http://schemas.microsoft.com/office/drawing/2016/5/12/chartex" xmlns:cx5="http://schemas.microsoft.com/office/drawing/2016/5/11/chartex" xmlns:cx4="http://schemas.microsoft.com/office/drawing/2016/5/10/chartex" xmlns:cx3="http://schemas.microsoft.com/office/drawing/2016/5/9/chartex" xmlns:cx2="http://schemas.microsoft.com/office/drawing/2015/10/21/chartex" xmlns:cx1="http://schemas.microsoft.com/office/drawing/2015/9/8/chartex" xmlns:cx="http://schemas.microsoft.com/office/drawing/2014/chartex" xmlns:wpc="http://schemas.microsoft.com/office/word/2010/wordprocessingCanvas" xmlns=""/>
            </a:ext>
          </a:extLst>
        </p:spPr>
        <p:style>
          <a:lnRef idx="1">
            <a:schemeClr val="accent1"/>
          </a:lnRef>
          <a:fillRef idx="3">
            <a:schemeClr val="accent1"/>
          </a:fillRef>
          <a:effectRef idx="2">
            <a:schemeClr val="accent1"/>
          </a:effectRef>
          <a:fontRef idx="minor">
            <a:schemeClr val="lt1"/>
          </a:fontRef>
        </p:style>
        <p:txBody>
          <a:bodyPr rot="0" spcFirstLastPara="0" vert="horz" wrap="square" lIns="74295" tIns="87750" rIns="74295" bIns="87750" numCol="1" spcCol="0" rtlCol="0" fromWordArt="0" anchor="ctr" anchorCtr="0" forceAA="0" compatLnSpc="1">
            <a:prstTxWarp prst="textNoShape">
              <a:avLst/>
            </a:prstTxWarp>
            <a:noAutofit/>
          </a:bodyPr>
          <a:lstStyle/>
          <a:p>
            <a:pPr marL="185738">
              <a:lnSpc>
                <a:spcPct val="115000"/>
              </a:lnSpc>
              <a:tabLst>
                <a:tab pos="232172" algn="l"/>
              </a:tabLst>
            </a:pPr>
            <a:r>
              <a:rPr lang="en-GB" sz="1463" b="1">
                <a:latin typeface="Roboto Medium" panose="02000000000000000000" pitchFamily="2" charset="0"/>
                <a:ea typeface="Times New Roman" panose="02020603050405020304" pitchFamily="18" charset="0"/>
                <a:cs typeface="Arial" panose="020B0604020202020204" pitchFamily="34" charset="0"/>
              </a:rPr>
              <a:t>FIRST FLOOR OFFICES TO LET– POOLE </a:t>
            </a:r>
          </a:p>
          <a:p>
            <a:pPr marL="185738">
              <a:lnSpc>
                <a:spcPct val="115000"/>
              </a:lnSpc>
              <a:tabLst>
                <a:tab pos="232172" algn="l"/>
              </a:tabLst>
            </a:pPr>
            <a:r>
              <a:rPr lang="en-GB" sz="1463" b="1">
                <a:latin typeface="Roboto Medium" panose="02000000000000000000" pitchFamily="2" charset="0"/>
                <a:ea typeface="Times New Roman" panose="02020603050405020304" pitchFamily="18" charset="0"/>
                <a:cs typeface="Arial" panose="020B0604020202020204" pitchFamily="34" charset="0"/>
              </a:rPr>
              <a:t>1172 SQ FT (108.8 </a:t>
            </a:r>
            <a:r>
              <a:rPr lang="en-GB" sz="1463" b="1" err="1">
                <a:latin typeface="Roboto Medium" panose="02000000000000000000" pitchFamily="2" charset="0"/>
                <a:ea typeface="Times New Roman" panose="02020603050405020304" pitchFamily="18" charset="0"/>
                <a:cs typeface="Arial" panose="020B0604020202020204" pitchFamily="34" charset="0"/>
              </a:rPr>
              <a:t>Sq</a:t>
            </a:r>
            <a:r>
              <a:rPr lang="en-GB" sz="1463" b="1">
                <a:latin typeface="Roboto Medium" panose="02000000000000000000" pitchFamily="2" charset="0"/>
                <a:ea typeface="Times New Roman" panose="02020603050405020304" pitchFamily="18" charset="0"/>
                <a:cs typeface="Arial" panose="020B0604020202020204" pitchFamily="34" charset="0"/>
              </a:rPr>
              <a:t> M) APPROX. </a:t>
            </a:r>
          </a:p>
          <a:p>
            <a:pPr marL="139303">
              <a:lnSpc>
                <a:spcPct val="115000"/>
              </a:lnSpc>
              <a:tabLst>
                <a:tab pos="232172" algn="l"/>
              </a:tabLst>
            </a:pPr>
            <a:r>
              <a:rPr lang="en-GB" sz="1463" b="1">
                <a:latin typeface="Roboto Medium" panose="02000000000000000000" pitchFamily="2" charset="0"/>
                <a:ea typeface="Times New Roman" panose="02020603050405020304" pitchFamily="18" charset="0"/>
                <a:cs typeface="Arial" panose="020B0604020202020204" pitchFamily="34" charset="0"/>
              </a:rPr>
              <a:t> 154A HIGH STREET, POOLE, BH15 1DN</a:t>
            </a:r>
            <a:endParaRPr lang="en-GB" sz="894">
              <a:ea typeface="Calibri" panose="020F0502020204030204" pitchFamily="34" charset="0"/>
              <a:cs typeface="Times New Roman" panose="02020603050405020304" pitchFamily="18" charset="0"/>
            </a:endParaRPr>
          </a:p>
        </p:txBody>
      </p:sp>
      <p:pic>
        <p:nvPicPr>
          <p:cNvPr id="11" name="Picture 10" descr="A picture containing drawing&#10;&#10;Description automatically generated">
            <a:extLst>
              <a:ext uri="{FF2B5EF4-FFF2-40B4-BE49-F238E27FC236}">
                <a16:creationId xmlns:a16="http://schemas.microsoft.com/office/drawing/2014/main" id="{496CBE52-1777-8A5D-07B3-A971EFB13BAD}"/>
              </a:ext>
            </a:extLst>
          </p:cNvPr>
          <p:cNvPicPr>
            <a:picLocks noChangeAspect="1"/>
          </p:cNvPicPr>
          <p:nvPr/>
        </p:nvPicPr>
        <p:blipFill>
          <a:blip r:embed="rId6"/>
          <a:stretch>
            <a:fillRect/>
          </a:stretch>
        </p:blipFill>
        <p:spPr>
          <a:xfrm>
            <a:off x="8211313" y="5827218"/>
            <a:ext cx="1694687" cy="1030782"/>
          </a:xfrm>
          <a:prstGeom prst="rect">
            <a:avLst/>
          </a:prstGeom>
        </p:spPr>
      </p:pic>
    </p:spTree>
    <p:extLst>
      <p:ext uri="{BB962C8B-B14F-4D97-AF65-F5344CB8AC3E}">
        <p14:creationId xmlns:p14="http://schemas.microsoft.com/office/powerpoint/2010/main" val="12713160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572E1E4F-CDBF-FB80-DBE6-090A6691C758}"/>
              </a:ext>
            </a:extLst>
          </p:cNvPr>
          <p:cNvSpPr/>
          <p:nvPr/>
        </p:nvSpPr>
        <p:spPr>
          <a:xfrm>
            <a:off x="0" y="6310773"/>
            <a:ext cx="9906000" cy="547227"/>
          </a:xfrm>
          <a:prstGeom prst="rect">
            <a:avLst/>
          </a:prstGeom>
          <a:solidFill>
            <a:srgbClr val="002E6E"/>
          </a:solidFill>
          <a:ln>
            <a:noFill/>
          </a:ln>
          <a:effectLst/>
          <a:extLst>
            <a:ext uri="{FAA26D3D-D897-4be2-8F04-BA451C77F1D7}">
              <ma14:placeholderFlag xmlns:lc="http://schemas.openxmlformats.org/drawingml/2006/lockedCanvas" xmlns:mo="http://schemas.microsoft.com/office/mac/office/2008/main" xmlns:mv="urn:schemas-microsoft-com:mac:vml" xmlns:o="urn:schemas-microsoft-com:office:office" xmlns:v="urn:schemas-microsoft-com:vml" xmlns:w10="urn:schemas-microsoft-com:office:word" xmlns:w="http://schemas.openxmlformats.org/wordprocessingml/2006/main" xmlns:ma14="http://schemas.microsoft.com/office/mac/drawingml/2011/main" xmlns:arto="http://schemas.microsoft.com/office/word/2006/arto" xmlns:wps="http://schemas.microsoft.com/office/word/2010/wordprocessingShape" xmlns:wne="http://schemas.microsoft.com/office/word/2006/wordml" xmlns:wpi="http://schemas.microsoft.com/office/word/2010/wordprocessingInk" xmlns:wpg="http://schemas.microsoft.com/office/word/2010/wordprocessingGroup" xmlns:w16se="http://schemas.microsoft.com/office/word/2015/wordml/symex" xmlns:w16sdtdh="http://schemas.microsoft.com/office/word/2020/wordml/sdtdatahash" xmlns:w16="http://schemas.microsoft.com/office/word/2018/wordml" xmlns:w16cid="http://schemas.microsoft.com/office/word/2016/wordml/cid" xmlns:w16cex="http://schemas.microsoft.com/office/word/2018/wordml/cex" xmlns:w15="http://schemas.microsoft.com/office/word/2012/wordml" xmlns:w14="http://schemas.microsoft.com/office/word/2010/wordml" xmlns:wp="http://schemas.openxmlformats.org/drawingml/2006/wordprocessingDrawing" xmlns:wp14="http://schemas.microsoft.com/office/word/2010/wordprocessingDrawing" xmlns:m="http://schemas.openxmlformats.org/officeDocument/2006/math" xmlns:oel="http://schemas.microsoft.com/office/2019/extlst" xmlns:am3d="http://schemas.microsoft.com/office/drawing/2017/model3d" xmlns:aink="http://schemas.microsoft.com/office/drawing/2016/ink" xmlns:mc="http://schemas.openxmlformats.org/markup-compatibility/2006" xmlns:cx8="http://schemas.microsoft.com/office/drawing/2016/5/14/chartex" xmlns:cx7="http://schemas.microsoft.com/office/drawing/2016/5/13/chartex" xmlns:cx6="http://schemas.microsoft.com/office/drawing/2016/5/12/chartex" xmlns:cx5="http://schemas.microsoft.com/office/drawing/2016/5/11/chartex" xmlns:cx4="http://schemas.microsoft.com/office/drawing/2016/5/10/chartex" xmlns:cx3="http://schemas.microsoft.com/office/drawing/2016/5/9/chartex" xmlns:cx2="http://schemas.microsoft.com/office/drawing/2015/10/21/chartex" xmlns:cx1="http://schemas.microsoft.com/office/drawing/2015/9/8/chartex" xmlns:cx="http://schemas.microsoft.com/office/drawing/2014/chartex" xmlns:wpc="http://schemas.microsoft.com/office/word/2010/wordprocessingCanvas" xmlns=""/>
            </a:ext>
            <a:ext uri="{C572A759-6A51-4108-AA02-DFA0A04FC94B}">
              <ma14:wrappingTextBoxFlag xmlns:lc="http://schemas.openxmlformats.org/drawingml/2006/lockedCanvas" xmlns:mo="http://schemas.microsoft.com/office/mac/office/2008/main" xmlns:mv="urn:schemas-microsoft-com:mac:vml" xmlns:o="urn:schemas-microsoft-com:office:office" xmlns:v="urn:schemas-microsoft-com:vml" xmlns:w10="urn:schemas-microsoft-com:office:word" xmlns:w="http://schemas.openxmlformats.org/wordprocessingml/2006/main" xmlns:ma14="http://schemas.microsoft.com/office/mac/drawingml/2011/main" xmlns:arto="http://schemas.microsoft.com/office/word/2006/arto" xmlns:wps="http://schemas.microsoft.com/office/word/2010/wordprocessingShape" xmlns:wne="http://schemas.microsoft.com/office/word/2006/wordml" xmlns:wpi="http://schemas.microsoft.com/office/word/2010/wordprocessingInk" xmlns:wpg="http://schemas.microsoft.com/office/word/2010/wordprocessingGroup" xmlns:w16se="http://schemas.microsoft.com/office/word/2015/wordml/symex" xmlns:w16sdtdh="http://schemas.microsoft.com/office/word/2020/wordml/sdtdatahash" xmlns:w16="http://schemas.microsoft.com/office/word/2018/wordml" xmlns:w16cid="http://schemas.microsoft.com/office/word/2016/wordml/cid" xmlns:w16cex="http://schemas.microsoft.com/office/word/2018/wordml/cex" xmlns:w15="http://schemas.microsoft.com/office/word/2012/wordml" xmlns:w14="http://schemas.microsoft.com/office/word/2010/wordml" xmlns:wp="http://schemas.openxmlformats.org/drawingml/2006/wordprocessingDrawing" xmlns:wp14="http://schemas.microsoft.com/office/word/2010/wordprocessingDrawing" xmlns:m="http://schemas.openxmlformats.org/officeDocument/2006/math" xmlns:oel="http://schemas.microsoft.com/office/2019/extlst" xmlns:am3d="http://schemas.microsoft.com/office/drawing/2017/model3d" xmlns:aink="http://schemas.microsoft.com/office/drawing/2016/ink" xmlns:mc="http://schemas.openxmlformats.org/markup-compatibility/2006" xmlns:cx8="http://schemas.microsoft.com/office/drawing/2016/5/14/chartex" xmlns:cx7="http://schemas.microsoft.com/office/drawing/2016/5/13/chartex" xmlns:cx6="http://schemas.microsoft.com/office/drawing/2016/5/12/chartex" xmlns:cx5="http://schemas.microsoft.com/office/drawing/2016/5/11/chartex" xmlns:cx4="http://schemas.microsoft.com/office/drawing/2016/5/10/chartex" xmlns:cx3="http://schemas.microsoft.com/office/drawing/2016/5/9/chartex" xmlns:cx2="http://schemas.microsoft.com/office/drawing/2015/10/21/chartex" xmlns:cx1="http://schemas.microsoft.com/office/drawing/2015/9/8/chartex" xmlns:cx="http://schemas.microsoft.com/office/drawing/2014/chartex" xmlns:wpc="http://schemas.microsoft.com/office/word/2010/wordprocessingCanvas" xmlns=""/>
            </a:ext>
          </a:extLst>
        </p:spPr>
        <p:style>
          <a:lnRef idx="1">
            <a:schemeClr val="accent1"/>
          </a:lnRef>
          <a:fillRef idx="3">
            <a:schemeClr val="accent1"/>
          </a:fillRef>
          <a:effectRef idx="2">
            <a:schemeClr val="accent1"/>
          </a:effectRef>
          <a:fontRef idx="minor">
            <a:schemeClr val="lt1"/>
          </a:fontRef>
        </p:style>
        <p:txBody>
          <a:bodyPr rot="0" spcFirstLastPara="0" vert="horz" wrap="square" lIns="74295" tIns="37148" rIns="74295" bIns="37148" numCol="1" spcCol="0" rtlCol="0" fromWordArt="0" anchor="ctr" anchorCtr="0" forceAA="0" compatLnSpc="1">
            <a:prstTxWarp prst="textNoShape">
              <a:avLst/>
            </a:prstTxWarp>
            <a:noAutofit/>
          </a:bodyPr>
          <a:lstStyle/>
          <a:p>
            <a:pPr algn="ctr">
              <a:lnSpc>
                <a:spcPct val="115000"/>
              </a:lnSpc>
            </a:pPr>
            <a:r>
              <a:rPr lang="en-GB" sz="1463">
                <a:latin typeface="Calibri" panose="020F0502020204030204" pitchFamily="34" charset="0"/>
                <a:ea typeface="Calibri" panose="020F0502020204030204" pitchFamily="34" charset="0"/>
                <a:cs typeface="Times New Roman" panose="02020603050405020304" pitchFamily="18" charset="0"/>
              </a:rPr>
              <a:t>Call us on 01202 673131								Visit www.jamesandsons.co.uk</a:t>
            </a:r>
          </a:p>
        </p:txBody>
      </p:sp>
      <p:sp>
        <p:nvSpPr>
          <p:cNvPr id="10" name="TextBox 9">
            <a:extLst>
              <a:ext uri="{FF2B5EF4-FFF2-40B4-BE49-F238E27FC236}">
                <a16:creationId xmlns:a16="http://schemas.microsoft.com/office/drawing/2014/main" id="{F32EE683-0787-EFF1-9234-5E0AA0BB8FE3}"/>
              </a:ext>
            </a:extLst>
          </p:cNvPr>
          <p:cNvSpPr txBox="1"/>
          <p:nvPr/>
        </p:nvSpPr>
        <p:spPr>
          <a:xfrm>
            <a:off x="288441" y="318405"/>
            <a:ext cx="4664559" cy="5817234"/>
          </a:xfrm>
          <a:prstGeom prst="rect">
            <a:avLst/>
          </a:prstGeom>
          <a:noFill/>
        </p:spPr>
        <p:txBody>
          <a:bodyPr wrap="square">
            <a:spAutoFit/>
          </a:bodyPr>
          <a:lstStyle/>
          <a:p>
            <a:pPr marL="920948" indent="-1213485"/>
            <a:r>
              <a:rPr lang="en-GB" sz="1050" b="1">
                <a:solidFill>
                  <a:srgbClr val="004677"/>
                </a:solidFill>
                <a:ea typeface="Calibri" panose="020F0502020204030204" pitchFamily="34" charset="0"/>
                <a:cs typeface="Times New Roman" panose="02020603050405020304" pitchFamily="18" charset="0"/>
              </a:rPr>
              <a:t>LOCATION</a:t>
            </a:r>
          </a:p>
          <a:p>
            <a:pPr marL="920948" indent="-1213485"/>
            <a:r>
              <a:rPr lang="en-GB" sz="975">
                <a:solidFill>
                  <a:srgbClr val="1F497D"/>
                </a:solidFill>
                <a:ea typeface="Calibri" panose="020F0502020204030204" pitchFamily="34" charset="0"/>
                <a:cs typeface="Arial" panose="020B0604020202020204" pitchFamily="34" charset="0"/>
              </a:rPr>
              <a:t>	</a:t>
            </a:r>
          </a:p>
          <a:p>
            <a:pPr algn="just"/>
            <a:r>
              <a:rPr lang="en-US" sz="900">
                <a:ea typeface="Calibri" panose="020F0502020204030204" pitchFamily="34" charset="0"/>
                <a:cs typeface="Calibri" panose="020F0502020204030204" pitchFamily="34" charset="0"/>
              </a:rPr>
              <a:t>The premises occupy a prominent position on Poole High Street, at the heart of the town’s busy shopping district. The unit sits immediately beside Poole level railway crossing barriers, which closes several times each hour, naturally drawing regular pedestrian build‑up and enhancing visibility and </a:t>
            </a:r>
            <a:r>
              <a:rPr lang="en-US" sz="900" err="1">
                <a:ea typeface="Calibri" panose="020F0502020204030204" pitchFamily="34" charset="0"/>
                <a:cs typeface="Calibri" panose="020F0502020204030204" pitchFamily="34" charset="0"/>
              </a:rPr>
              <a:t>prominance</a:t>
            </a:r>
            <a:r>
              <a:rPr lang="en-US" sz="900">
                <a:ea typeface="Calibri" panose="020F0502020204030204" pitchFamily="34" charset="0"/>
                <a:cs typeface="Calibri" panose="020F0502020204030204" pitchFamily="34" charset="0"/>
              </a:rPr>
              <a:t>.</a:t>
            </a:r>
          </a:p>
          <a:p>
            <a:pPr algn="just"/>
            <a:endParaRPr lang="en-US" sz="900">
              <a:ea typeface="Calibri" panose="020F0502020204030204" pitchFamily="34" charset="0"/>
              <a:cs typeface="Calibri" panose="020F0502020204030204" pitchFamily="34" charset="0"/>
            </a:endParaRPr>
          </a:p>
          <a:p>
            <a:pPr algn="just"/>
            <a:r>
              <a:rPr lang="en-US" sz="900">
                <a:ea typeface="Calibri" panose="020F0502020204030204" pitchFamily="34" charset="0"/>
                <a:cs typeface="Calibri" panose="020F0502020204030204" pitchFamily="34" charset="0"/>
              </a:rPr>
              <a:t>Over the crossing, only a short walk away, is the Dolphin Shopping Centre, the town’s principal retail destination. The immediate surrounding area is home to a strong mix of national retailers, including HSBC, Superdrug and Card Factory, ensuring consistent footfall throughout the day.</a:t>
            </a:r>
          </a:p>
          <a:p>
            <a:pPr algn="just"/>
            <a:endParaRPr lang="en-GB" sz="900">
              <a:ea typeface="Calibri" panose="020F0502020204030204" pitchFamily="34" charset="0"/>
              <a:cs typeface="Times New Roman" panose="02020603050405020304" pitchFamily="18" charset="0"/>
            </a:endParaRPr>
          </a:p>
          <a:p>
            <a:pPr marL="950873" indent="-1243409" algn="just"/>
            <a:r>
              <a:rPr lang="en-GB" sz="1050" b="1">
                <a:solidFill>
                  <a:srgbClr val="004677"/>
                </a:solidFill>
                <a:ea typeface="Calibri" panose="020F0502020204030204" pitchFamily="34" charset="0"/>
                <a:cs typeface="Times New Roman" panose="02020603050405020304" pitchFamily="18" charset="0"/>
              </a:rPr>
              <a:t>DESCRIPTION</a:t>
            </a:r>
            <a:r>
              <a:rPr lang="en-GB" sz="975">
                <a:solidFill>
                  <a:srgbClr val="004677"/>
                </a:solidFill>
                <a:ea typeface="Calibri" panose="020F0502020204030204" pitchFamily="34" charset="0"/>
                <a:cs typeface="Times New Roman" panose="02020603050405020304" pitchFamily="18" charset="0"/>
              </a:rPr>
              <a:t>	</a:t>
            </a:r>
          </a:p>
          <a:p>
            <a:pPr marL="950873" indent="-1243409" algn="just"/>
            <a:endParaRPr lang="en-GB" sz="975">
              <a:solidFill>
                <a:srgbClr val="004677"/>
              </a:solidFill>
              <a:ea typeface="Calibri" panose="020F0502020204030204" pitchFamily="34" charset="0"/>
              <a:cs typeface="Times New Roman" panose="02020603050405020304" pitchFamily="18" charset="0"/>
            </a:endParaRPr>
          </a:p>
          <a:p>
            <a:pPr indent="-1243409" algn="just"/>
            <a:r>
              <a:rPr lang="en-US" sz="900">
                <a:ea typeface="Calibri" panose="020F0502020204030204" pitchFamily="34" charset="0"/>
                <a:cs typeface="Times New Roman" panose="02020603050405020304" pitchFamily="18" charset="0"/>
              </a:rPr>
              <a:t>The property comprises a first‑floor office unit with Ground Floor display cabinet and signage. Internally, the accommodation comprises an open plan front office area, leading through to a rear office space with a kitchenette and side office. There are separate ladies and gents Cloakroom/WCs.</a:t>
            </a:r>
          </a:p>
          <a:p>
            <a:pPr indent="-1243409" algn="just"/>
            <a:endParaRPr lang="en-US" sz="900">
              <a:ea typeface="Calibri" panose="020F0502020204030204" pitchFamily="34" charset="0"/>
              <a:cs typeface="Times New Roman" panose="02020603050405020304" pitchFamily="18" charset="0"/>
            </a:endParaRPr>
          </a:p>
          <a:p>
            <a:pPr indent="-1243409" algn="just"/>
            <a:r>
              <a:rPr lang="en-US" sz="900">
                <a:ea typeface="Calibri" panose="020F0502020204030204" pitchFamily="34" charset="0"/>
                <a:cs typeface="Times New Roman" panose="02020603050405020304" pitchFamily="18" charset="0"/>
              </a:rPr>
              <a:t>There are four self-contained allocated parking spaces to a rear car park, accessed via Vanguard Road and both front and rear pedestrian access to  the offices. </a:t>
            </a:r>
          </a:p>
          <a:p>
            <a:pPr indent="-1243409" algn="just"/>
            <a:endParaRPr lang="en-GB" sz="900">
              <a:effectLst/>
              <a:ea typeface="Calibri" panose="020F0502020204030204" pitchFamily="34" charset="0"/>
              <a:cs typeface="Times New Roman" panose="02020603050405020304" pitchFamily="18" charset="0"/>
            </a:endParaRPr>
          </a:p>
          <a:p>
            <a:pPr marL="0" indent="0" algn="just">
              <a:spcBef>
                <a:spcPts val="0"/>
              </a:spcBef>
              <a:buNone/>
              <a:tabLst>
                <a:tab pos="-585073" algn="l"/>
              </a:tabLst>
            </a:pPr>
            <a:r>
              <a:rPr lang="en-GB" sz="1050" b="1">
                <a:solidFill>
                  <a:srgbClr val="004677"/>
                </a:solidFill>
                <a:ea typeface="Times New Roman" panose="02020603050405020304" pitchFamily="18" charset="0"/>
                <a:cs typeface="Arial" panose="020B0604020202020204" pitchFamily="34" charset="0"/>
              </a:rPr>
              <a:t>ACCOMMODATION</a:t>
            </a:r>
            <a:r>
              <a:rPr lang="en-GB" sz="900">
                <a:solidFill>
                  <a:srgbClr val="004677"/>
                </a:solidFill>
                <a:ea typeface="Times New Roman" panose="02020603050405020304" pitchFamily="18" charset="0"/>
                <a:cs typeface="Arial" panose="020B0604020202020204" pitchFamily="34" charset="0"/>
              </a:rPr>
              <a:t>	</a:t>
            </a:r>
          </a:p>
          <a:p>
            <a:pPr marL="0" indent="0" algn="just">
              <a:spcBef>
                <a:spcPts val="0"/>
              </a:spcBef>
              <a:buNone/>
              <a:tabLst>
                <a:tab pos="-585073" algn="l"/>
              </a:tabLst>
            </a:pPr>
            <a:endParaRPr lang="en-GB" sz="900">
              <a:solidFill>
                <a:srgbClr val="004677"/>
              </a:solidFill>
              <a:ea typeface="Times New Roman" panose="02020603050405020304" pitchFamily="18" charset="0"/>
              <a:cs typeface="Arial" panose="020B0604020202020204" pitchFamily="34" charset="0"/>
            </a:endParaRPr>
          </a:p>
          <a:p>
            <a:pPr marL="0" indent="0" algn="just">
              <a:lnSpc>
                <a:spcPct val="150000"/>
              </a:lnSpc>
              <a:spcBef>
                <a:spcPts val="0"/>
              </a:spcBef>
              <a:buNone/>
              <a:tabLst>
                <a:tab pos="-585073" algn="l"/>
              </a:tabLst>
            </a:pPr>
            <a:r>
              <a:rPr lang="en-GB" sz="900">
                <a:ea typeface="Times New Roman" panose="02020603050405020304" pitchFamily="18" charset="0"/>
              </a:rPr>
              <a:t>The accommodation comprises the following approximate </a:t>
            </a:r>
            <a:r>
              <a:rPr lang="en-GB" sz="900" b="1">
                <a:ea typeface="Times New Roman" panose="02020603050405020304" pitchFamily="18" charset="0"/>
              </a:rPr>
              <a:t>	</a:t>
            </a:r>
            <a:r>
              <a:rPr lang="en-GB" sz="900">
                <a:ea typeface="Times New Roman" panose="02020603050405020304" pitchFamily="18" charset="0"/>
              </a:rPr>
              <a:t>areas</a:t>
            </a:r>
            <a:r>
              <a:rPr lang="en-GB" sz="900" b="1">
                <a:ea typeface="Times New Roman" panose="02020603050405020304" pitchFamily="18" charset="0"/>
              </a:rPr>
              <a:t> :</a:t>
            </a:r>
          </a:p>
          <a:p>
            <a:pPr marL="0" indent="0" algn="just">
              <a:lnSpc>
                <a:spcPct val="150000"/>
              </a:lnSpc>
              <a:spcBef>
                <a:spcPts val="0"/>
              </a:spcBef>
              <a:buNone/>
              <a:tabLst>
                <a:tab pos="-585073" algn="l"/>
              </a:tabLst>
            </a:pPr>
            <a:r>
              <a:rPr lang="en-GB" sz="900">
                <a:ea typeface="Times New Roman" panose="02020603050405020304" pitchFamily="18" charset="0"/>
              </a:rPr>
              <a:t>Net Internal Area:</a:t>
            </a:r>
          </a:p>
          <a:p>
            <a:pPr algn="just">
              <a:lnSpc>
                <a:spcPct val="150000"/>
              </a:lnSpc>
              <a:tabLst>
                <a:tab pos="-585073" algn="l"/>
              </a:tabLst>
            </a:pPr>
            <a:r>
              <a:rPr lang="en-GB" sz="900">
                <a:ea typeface="Times New Roman" panose="02020603050405020304" pitchFamily="18" charset="0"/>
              </a:rPr>
              <a:t>Office 			1131 </a:t>
            </a:r>
            <a:r>
              <a:rPr lang="en-GB" sz="900" err="1">
                <a:ea typeface="Times New Roman" panose="02020603050405020304" pitchFamily="18" charset="0"/>
              </a:rPr>
              <a:t>sq</a:t>
            </a:r>
            <a:r>
              <a:rPr lang="en-GB" sz="900">
                <a:ea typeface="Times New Roman" panose="02020603050405020304" pitchFamily="18" charset="0"/>
              </a:rPr>
              <a:t> ft q ft (105.1 </a:t>
            </a:r>
            <a:r>
              <a:rPr lang="en-GB" sz="900" err="1">
                <a:ea typeface="Times New Roman" panose="02020603050405020304" pitchFamily="18" charset="0"/>
              </a:rPr>
              <a:t>sq</a:t>
            </a:r>
            <a:r>
              <a:rPr lang="en-GB" sz="900">
                <a:ea typeface="Times New Roman" panose="02020603050405020304" pitchFamily="18" charset="0"/>
              </a:rPr>
              <a:t> m)</a:t>
            </a:r>
          </a:p>
          <a:p>
            <a:pPr algn="just">
              <a:lnSpc>
                <a:spcPct val="150000"/>
              </a:lnSpc>
              <a:tabLst>
                <a:tab pos="-585073" algn="l"/>
              </a:tabLst>
            </a:pPr>
            <a:r>
              <a:rPr lang="en-GB" sz="900">
                <a:ea typeface="Times New Roman" panose="02020603050405020304" pitchFamily="18" charset="0"/>
              </a:rPr>
              <a:t>Separate Ladies and Gents Cloakrooms/WC’s</a:t>
            </a:r>
            <a:r>
              <a:rPr lang="en-GB" sz="900" b="1">
                <a:ea typeface="Times New Roman" panose="02020603050405020304" pitchFamily="18" charset="0"/>
              </a:rPr>
              <a:t>	</a:t>
            </a:r>
          </a:p>
          <a:p>
            <a:pPr marL="0" indent="0" algn="just">
              <a:spcBef>
                <a:spcPts val="0"/>
              </a:spcBef>
              <a:buNone/>
              <a:tabLst>
                <a:tab pos="-585073" algn="l"/>
              </a:tabLst>
            </a:pPr>
            <a:endParaRPr lang="en-GB" sz="900">
              <a:ea typeface="Times New Roman" panose="02020603050405020304" pitchFamily="18" charset="0"/>
            </a:endParaRPr>
          </a:p>
          <a:p>
            <a:pPr marL="0" indent="0" algn="just">
              <a:spcBef>
                <a:spcPts val="0"/>
              </a:spcBef>
              <a:buNone/>
              <a:tabLst>
                <a:tab pos="-585073" algn="l"/>
              </a:tabLst>
            </a:pPr>
            <a:endParaRPr lang="en-GB" sz="900">
              <a:ea typeface="Times New Roman" panose="02020603050405020304" pitchFamily="18" charset="0"/>
            </a:endParaRPr>
          </a:p>
          <a:p>
            <a:r>
              <a:rPr lang="en-GB" sz="1050" b="1">
                <a:solidFill>
                  <a:srgbClr val="004677"/>
                </a:solidFill>
                <a:ea typeface="Calibri" panose="020F0502020204030204" pitchFamily="34" charset="0"/>
                <a:cs typeface="Arial" panose="020B0604020202020204" pitchFamily="34" charset="0"/>
              </a:rPr>
              <a:t>KEY FEATURES</a:t>
            </a:r>
            <a:r>
              <a:rPr lang="en-GB" sz="900" b="1">
                <a:solidFill>
                  <a:srgbClr val="004677"/>
                </a:solidFill>
                <a:ea typeface="Calibri" panose="020F0502020204030204" pitchFamily="34" charset="0"/>
                <a:cs typeface="Arial" panose="020B0604020202020204" pitchFamily="34" charset="0"/>
              </a:rPr>
              <a:t>	</a:t>
            </a:r>
          </a:p>
          <a:p>
            <a:pPr marL="171450" indent="-171450">
              <a:buFont typeface="Arial" panose="020B0604020202020204" pitchFamily="34" charset="0"/>
              <a:buChar char="•"/>
            </a:pPr>
            <a:r>
              <a:rPr lang="en-GB" sz="900">
                <a:ea typeface="Calibri" panose="020F0502020204030204" pitchFamily="34" charset="0"/>
                <a:cs typeface="Calibri" panose="020F0502020204030204" pitchFamily="34" charset="0"/>
              </a:rPr>
              <a:t>Town centre location</a:t>
            </a:r>
          </a:p>
          <a:p>
            <a:pPr marL="171450" indent="-171450">
              <a:buFont typeface="Arial" panose="020B0604020202020204" pitchFamily="34" charset="0"/>
              <a:buChar char="•"/>
            </a:pPr>
            <a:r>
              <a:rPr lang="en-GB" sz="900">
                <a:ea typeface="Calibri" panose="020F0502020204030204" pitchFamily="34" charset="0"/>
                <a:cs typeface="Calibri" panose="020F0502020204030204" pitchFamily="34" charset="0"/>
              </a:rPr>
              <a:t>EPC Band C</a:t>
            </a:r>
          </a:p>
          <a:p>
            <a:pPr marL="171450" indent="-171450">
              <a:buFont typeface="Arial" panose="020B0604020202020204" pitchFamily="34" charset="0"/>
              <a:buChar char="•"/>
            </a:pPr>
            <a:r>
              <a:rPr lang="en-GB" sz="900">
                <a:ea typeface="Calibri" panose="020F0502020204030204" pitchFamily="34" charset="0"/>
                <a:cs typeface="Calibri" panose="020F0502020204030204" pitchFamily="34" charset="0"/>
              </a:rPr>
              <a:t>4 parking spaces to the rear</a:t>
            </a:r>
            <a:endParaRPr lang="en-GB" sz="900">
              <a:ea typeface="Times New Roman" panose="02020603050405020304" pitchFamily="18" charset="0"/>
            </a:endParaRPr>
          </a:p>
          <a:p>
            <a:pPr marL="0" indent="0" algn="just">
              <a:spcBef>
                <a:spcPts val="0"/>
              </a:spcBef>
              <a:buNone/>
              <a:tabLst>
                <a:tab pos="-585073" algn="l"/>
              </a:tabLst>
            </a:pPr>
            <a:endParaRPr lang="en-GB" sz="900">
              <a:latin typeface="Times New Roman" panose="02020603050405020304" pitchFamily="18" charset="0"/>
              <a:ea typeface="Times New Roman" panose="02020603050405020304" pitchFamily="18" charset="0"/>
            </a:endParaRPr>
          </a:p>
          <a:p>
            <a:pPr marL="920948" indent="-1213485" algn="just">
              <a:lnSpc>
                <a:spcPct val="115000"/>
              </a:lnSpc>
            </a:pPr>
            <a:endParaRPr lang="en-GB" sz="900">
              <a:effectLst/>
              <a:latin typeface="Arial" panose="020B0604020202020204" pitchFamily="34" charset="0"/>
              <a:ea typeface="Calibri" panose="020F0502020204030204" pitchFamily="34" charset="0"/>
              <a:cs typeface="Times New Roman" panose="02020603050405020304" pitchFamily="18" charset="0"/>
            </a:endParaRPr>
          </a:p>
          <a:p>
            <a:pPr marL="920948" indent="-1213485" algn="just">
              <a:lnSpc>
                <a:spcPct val="115000"/>
              </a:lnSpc>
            </a:pPr>
            <a:endParaRPr lang="en-GB" sz="900">
              <a:latin typeface="Arial" panose="020B0604020202020204" pitchFamily="34" charset="0"/>
              <a:ea typeface="Calibri" panose="020F0502020204030204" pitchFamily="34" charset="0"/>
              <a:cs typeface="Times New Roman" panose="02020603050405020304" pitchFamily="18" charset="0"/>
            </a:endParaRPr>
          </a:p>
          <a:p>
            <a:pPr marL="920948" indent="-1213485" algn="just">
              <a:lnSpc>
                <a:spcPct val="115000"/>
              </a:lnSpc>
            </a:pPr>
            <a:endParaRPr lang="en-GB" sz="900">
              <a:effectLst/>
              <a:latin typeface="Arial" panose="020B0604020202020204" pitchFamily="34" charset="0"/>
              <a:ea typeface="Calibri" panose="020F0502020204030204" pitchFamily="34" charset="0"/>
              <a:cs typeface="Times New Roman" panose="02020603050405020304" pitchFamily="18" charset="0"/>
            </a:endParaRPr>
          </a:p>
          <a:p>
            <a:pPr marL="920948" indent="-1213485">
              <a:lnSpc>
                <a:spcPct val="115000"/>
              </a:lnSpc>
            </a:pPr>
            <a:endParaRPr lang="en-GB" sz="900">
              <a:effectLst/>
              <a:latin typeface="Arial" panose="020B0604020202020204" pitchFamily="34" charset="0"/>
              <a:ea typeface="Calibri" panose="020F0502020204030204" pitchFamily="34" charset="0"/>
              <a:cs typeface="Times New Roman" panose="02020603050405020304" pitchFamily="18" charset="0"/>
            </a:endParaRPr>
          </a:p>
        </p:txBody>
      </p:sp>
      <p:sp>
        <p:nvSpPr>
          <p:cNvPr id="6" name="Rectangle 5">
            <a:extLst>
              <a:ext uri="{FF2B5EF4-FFF2-40B4-BE49-F238E27FC236}">
                <a16:creationId xmlns:a16="http://schemas.microsoft.com/office/drawing/2014/main" id="{0A910EEF-CC11-F156-9DDE-3B7E91197414}"/>
              </a:ext>
            </a:extLst>
          </p:cNvPr>
          <p:cNvSpPr/>
          <p:nvPr/>
        </p:nvSpPr>
        <p:spPr>
          <a:xfrm>
            <a:off x="0" y="6019157"/>
            <a:ext cx="9906000" cy="303570"/>
          </a:xfrm>
          <a:prstGeom prst="rect">
            <a:avLst/>
          </a:prstGeom>
          <a:solidFill>
            <a:srgbClr val="00A75C"/>
          </a:solidFill>
          <a:ln>
            <a:noFill/>
          </a:ln>
          <a:effectLst/>
          <a:extLst>
            <a:ext uri="{FAA26D3D-D897-4be2-8F04-BA451C77F1D7}">
              <ma14:placeholderFlag xmlns:lc="http://schemas.openxmlformats.org/drawingml/2006/lockedCanvas" xmlns:mo="http://schemas.microsoft.com/office/mac/office/2008/main" xmlns:mv="urn:schemas-microsoft-com:mac:vml" xmlns:o="urn:schemas-microsoft-com:office:office" xmlns:v="urn:schemas-microsoft-com:vml" xmlns:w10="urn:schemas-microsoft-com:office:word" xmlns:w="http://schemas.openxmlformats.org/wordprocessingml/2006/main" xmlns:ma14="http://schemas.microsoft.com/office/mac/drawingml/2011/main" xmlns:arto="http://schemas.microsoft.com/office/word/2006/arto" xmlns:wps="http://schemas.microsoft.com/office/word/2010/wordprocessingShape" xmlns:wne="http://schemas.microsoft.com/office/word/2006/wordml" xmlns:wpi="http://schemas.microsoft.com/office/word/2010/wordprocessingInk" xmlns:wpg="http://schemas.microsoft.com/office/word/2010/wordprocessingGroup" xmlns:w16se="http://schemas.microsoft.com/office/word/2015/wordml/symex" xmlns:w16sdtdh="http://schemas.microsoft.com/office/word/2020/wordml/sdtdatahash" xmlns:w16="http://schemas.microsoft.com/office/word/2018/wordml" xmlns:w16cid="http://schemas.microsoft.com/office/word/2016/wordml/cid" xmlns:w16cex="http://schemas.microsoft.com/office/word/2018/wordml/cex" xmlns:w15="http://schemas.microsoft.com/office/word/2012/wordml" xmlns:w14="http://schemas.microsoft.com/office/word/2010/wordml" xmlns:wp="http://schemas.openxmlformats.org/drawingml/2006/wordprocessingDrawing" xmlns:wp14="http://schemas.microsoft.com/office/word/2010/wordprocessingDrawing" xmlns:m="http://schemas.openxmlformats.org/officeDocument/2006/math" xmlns:oel="http://schemas.microsoft.com/office/2019/extlst" xmlns:am3d="http://schemas.microsoft.com/office/drawing/2017/model3d" xmlns:aink="http://schemas.microsoft.com/office/drawing/2016/ink" xmlns:mc="http://schemas.openxmlformats.org/markup-compatibility/2006" xmlns:cx8="http://schemas.microsoft.com/office/drawing/2016/5/14/chartex" xmlns:cx7="http://schemas.microsoft.com/office/drawing/2016/5/13/chartex" xmlns:cx6="http://schemas.microsoft.com/office/drawing/2016/5/12/chartex" xmlns:cx5="http://schemas.microsoft.com/office/drawing/2016/5/11/chartex" xmlns:cx4="http://schemas.microsoft.com/office/drawing/2016/5/10/chartex" xmlns:cx3="http://schemas.microsoft.com/office/drawing/2016/5/9/chartex" xmlns:cx2="http://schemas.microsoft.com/office/drawing/2015/10/21/chartex" xmlns:cx1="http://schemas.microsoft.com/office/drawing/2015/9/8/chartex" xmlns:cx="http://schemas.microsoft.com/office/drawing/2014/chartex" xmlns:wpc="http://schemas.microsoft.com/office/word/2010/wordprocessingCanvas" xmlns=""/>
            </a:ext>
            <a:ext uri="{C572A759-6A51-4108-AA02-DFA0A04FC94B}">
              <ma14:wrappingTextBoxFlag xmlns:lc="http://schemas.openxmlformats.org/drawingml/2006/lockedCanvas" xmlns:mo="http://schemas.microsoft.com/office/mac/office/2008/main" xmlns:mv="urn:schemas-microsoft-com:mac:vml" xmlns:o="urn:schemas-microsoft-com:office:office" xmlns:v="urn:schemas-microsoft-com:vml" xmlns:w10="urn:schemas-microsoft-com:office:word" xmlns:w="http://schemas.openxmlformats.org/wordprocessingml/2006/main" xmlns:ma14="http://schemas.microsoft.com/office/mac/drawingml/2011/main" xmlns:arto="http://schemas.microsoft.com/office/word/2006/arto" xmlns:wps="http://schemas.microsoft.com/office/word/2010/wordprocessingShape" xmlns:wne="http://schemas.microsoft.com/office/word/2006/wordml" xmlns:wpi="http://schemas.microsoft.com/office/word/2010/wordprocessingInk" xmlns:wpg="http://schemas.microsoft.com/office/word/2010/wordprocessingGroup" xmlns:w16se="http://schemas.microsoft.com/office/word/2015/wordml/symex" xmlns:w16sdtdh="http://schemas.microsoft.com/office/word/2020/wordml/sdtdatahash" xmlns:w16="http://schemas.microsoft.com/office/word/2018/wordml" xmlns:w16cid="http://schemas.microsoft.com/office/word/2016/wordml/cid" xmlns:w16cex="http://schemas.microsoft.com/office/word/2018/wordml/cex" xmlns:w15="http://schemas.microsoft.com/office/word/2012/wordml" xmlns:w14="http://schemas.microsoft.com/office/word/2010/wordml" xmlns:wp="http://schemas.openxmlformats.org/drawingml/2006/wordprocessingDrawing" xmlns:wp14="http://schemas.microsoft.com/office/word/2010/wordprocessingDrawing" xmlns:m="http://schemas.openxmlformats.org/officeDocument/2006/math" xmlns:oel="http://schemas.microsoft.com/office/2019/extlst" xmlns:am3d="http://schemas.microsoft.com/office/drawing/2017/model3d" xmlns:aink="http://schemas.microsoft.com/office/drawing/2016/ink" xmlns:mc="http://schemas.openxmlformats.org/markup-compatibility/2006" xmlns:cx8="http://schemas.microsoft.com/office/drawing/2016/5/14/chartex" xmlns:cx7="http://schemas.microsoft.com/office/drawing/2016/5/13/chartex" xmlns:cx6="http://schemas.microsoft.com/office/drawing/2016/5/12/chartex" xmlns:cx5="http://schemas.microsoft.com/office/drawing/2016/5/11/chartex" xmlns:cx4="http://schemas.microsoft.com/office/drawing/2016/5/10/chartex" xmlns:cx3="http://schemas.microsoft.com/office/drawing/2016/5/9/chartex" xmlns:cx2="http://schemas.microsoft.com/office/drawing/2015/10/21/chartex" xmlns:cx1="http://schemas.microsoft.com/office/drawing/2015/9/8/chartex" xmlns:cx="http://schemas.microsoft.com/office/drawing/2014/chartex" xmlns:wpc="http://schemas.microsoft.com/office/word/2010/wordprocessingCanvas" xmlns=""/>
            </a:ext>
          </a:extLst>
        </p:spPr>
        <p:style>
          <a:lnRef idx="1">
            <a:schemeClr val="accent1"/>
          </a:lnRef>
          <a:fillRef idx="3">
            <a:schemeClr val="accent1"/>
          </a:fillRef>
          <a:effectRef idx="2">
            <a:schemeClr val="accent1"/>
          </a:effectRef>
          <a:fontRef idx="minor">
            <a:schemeClr val="lt1"/>
          </a:fontRef>
        </p:style>
        <p:txBody>
          <a:bodyPr rot="0" spcFirstLastPara="0" vert="horz" wrap="square" lIns="74295" tIns="37148" rIns="74295" bIns="37148" numCol="1" spcCol="0" rtlCol="0" fromWordArt="0" anchor="ctr" anchorCtr="0" forceAA="0" compatLnSpc="1">
            <a:prstTxWarp prst="textNoShape">
              <a:avLst/>
            </a:prstTxWarp>
            <a:noAutofit/>
          </a:bodyPr>
          <a:lstStyle/>
          <a:p>
            <a:pPr algn="ctr">
              <a:lnSpc>
                <a:spcPct val="115000"/>
              </a:lnSpc>
            </a:pPr>
            <a:endParaRPr lang="en-GB" sz="1463">
              <a:latin typeface="Calibri" panose="020F0502020204030204" pitchFamily="34" charset="0"/>
              <a:ea typeface="Calibri" panose="020F0502020204030204" pitchFamily="34" charset="0"/>
              <a:cs typeface="Times New Roman" panose="02020603050405020304" pitchFamily="18" charset="0"/>
            </a:endParaRPr>
          </a:p>
        </p:txBody>
      </p:sp>
      <p:pic>
        <p:nvPicPr>
          <p:cNvPr id="3" name="Picture 2" descr="The image shows a street map of Poole, England, featuring various landmarks, shops, and roads.&#10;&#10;AI-generated content may be incorrect.">
            <a:extLst>
              <a:ext uri="{FF2B5EF4-FFF2-40B4-BE49-F238E27FC236}">
                <a16:creationId xmlns:a16="http://schemas.microsoft.com/office/drawing/2014/main" id="{3BC29F4C-8E5A-37DC-6755-FF0FE4997FB3}"/>
              </a:ext>
            </a:extLst>
          </p:cNvPr>
          <p:cNvPicPr>
            <a:picLocks noChangeAspect="1"/>
          </p:cNvPicPr>
          <p:nvPr/>
        </p:nvPicPr>
        <p:blipFill>
          <a:blip r:embed="rId2"/>
          <a:srcRect r="2049"/>
          <a:stretch>
            <a:fillRect/>
          </a:stretch>
        </p:blipFill>
        <p:spPr>
          <a:xfrm>
            <a:off x="5562600" y="0"/>
            <a:ext cx="4343400" cy="6019157"/>
          </a:xfrm>
          <a:prstGeom prst="rect">
            <a:avLst/>
          </a:prstGeom>
        </p:spPr>
      </p:pic>
    </p:spTree>
    <p:extLst>
      <p:ext uri="{BB962C8B-B14F-4D97-AF65-F5344CB8AC3E}">
        <p14:creationId xmlns:p14="http://schemas.microsoft.com/office/powerpoint/2010/main" val="275002800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0A910EEF-CC11-F156-9DDE-3B7E91197414}"/>
              </a:ext>
            </a:extLst>
          </p:cNvPr>
          <p:cNvSpPr/>
          <p:nvPr/>
        </p:nvSpPr>
        <p:spPr>
          <a:xfrm>
            <a:off x="0" y="6027678"/>
            <a:ext cx="9906000" cy="303570"/>
          </a:xfrm>
          <a:prstGeom prst="rect">
            <a:avLst/>
          </a:prstGeom>
          <a:solidFill>
            <a:srgbClr val="00A75C"/>
          </a:solidFill>
          <a:ln>
            <a:noFill/>
          </a:ln>
          <a:effectLst/>
          <a:extLst>
            <a:ext uri="{FAA26D3D-D897-4be2-8F04-BA451C77F1D7}">
              <ma14:placeholderFlag xmlns:wpc="http://schemas.microsoft.com/office/word/2010/wordprocessingCanvas" xmlns:cx="http://schemas.microsoft.com/office/drawing/2014/chartex" xmlns:cx1="http://schemas.microsoft.com/office/drawing/2015/9/8/chartex" xmlns:cx2="http://schemas.microsoft.com/office/drawing/2015/10/21/chartex" xmlns:cx3="http://schemas.microsoft.com/office/drawing/2016/5/9/chartex" xmlns:cx4="http://schemas.microsoft.com/office/drawing/2016/5/10/chartex" xmlns:cx5="http://schemas.microsoft.com/office/drawing/2016/5/11/chartex" xmlns:cx6="http://schemas.microsoft.com/office/drawing/2016/5/12/chartex" xmlns:cx7="http://schemas.microsoft.com/office/drawing/2016/5/13/chartex" xmlns:cx8="http://schemas.microsoft.com/office/drawing/2016/5/14/chartex" xmlns:mc="http://schemas.openxmlformats.org/markup-compatibility/2006" xmlns:aink="http://schemas.microsoft.com/office/drawing/2016/ink" xmlns:am3d="http://schemas.microsoft.com/office/drawing/2017/model3d" xmlns:oel="http://schemas.microsoft.com/office/2019/extlst" xmlns:m="http://schemas.openxmlformats.org/officeDocument/2006/math" xmlns:wp14="http://schemas.microsoft.com/office/word/2010/wordprocessingDrawing" xmlns:wp="http://schemas.openxmlformats.org/drawingml/2006/wordprocessingDrawing" xmlns:w14="http://schemas.microsoft.com/office/word/2010/wordml" xmlns:w15="http://schemas.microsoft.com/office/word/2012/wordml" xmlns:w16cex="http://schemas.microsoft.com/office/word/2018/wordml/cex" xmlns:w16cid="http://schemas.microsoft.com/office/word/2016/wordml/cid" xmlns:w16="http://schemas.microsoft.com/office/word/2018/wordml" xmlns:w16sdtdh="http://schemas.microsoft.com/office/word/2020/wordml/sdtdatahash" xmlns:w16se="http://schemas.microsoft.com/office/word/2015/wordml/symex" xmlns:wpg="http://schemas.microsoft.com/office/word/2010/wordprocessingGroup" xmlns:wpi="http://schemas.microsoft.com/office/word/2010/wordprocessingInk" xmlns:wne="http://schemas.microsoft.com/office/word/2006/wordml" xmlns:wps="http://schemas.microsoft.com/office/word/2010/wordprocessingShape" xmlns:arto="http://schemas.microsoft.com/office/word/2006/arto" xmlns:ma14="http://schemas.microsoft.com/office/mac/drawingml/2011/main" xmlns:w="http://schemas.openxmlformats.org/wordprocessingml/2006/main" xmlns:w10="urn:schemas-microsoft-com:office:word" xmlns:v="urn:schemas-microsoft-com:vml" xmlns:o="urn:schemas-microsoft-com:office:office" xmlns:mv="urn:schemas-microsoft-com:mac:vml" xmlns:mo="http://schemas.microsoft.com/office/mac/office/2008/main" xmlns:lc="http://schemas.openxmlformats.org/drawingml/2006/lockedCanvas" xmlns=""/>
            </a:ext>
            <a:ext uri="{C572A759-6A51-4108-AA02-DFA0A04FC94B}">
              <ma14:wrappingTextBoxFlag xmlns:wpc="http://schemas.microsoft.com/office/word/2010/wordprocessingCanvas" xmlns:cx="http://schemas.microsoft.com/office/drawing/2014/chartex" xmlns:cx1="http://schemas.microsoft.com/office/drawing/2015/9/8/chartex" xmlns:cx2="http://schemas.microsoft.com/office/drawing/2015/10/21/chartex" xmlns:cx3="http://schemas.microsoft.com/office/drawing/2016/5/9/chartex" xmlns:cx4="http://schemas.microsoft.com/office/drawing/2016/5/10/chartex" xmlns:cx5="http://schemas.microsoft.com/office/drawing/2016/5/11/chartex" xmlns:cx6="http://schemas.microsoft.com/office/drawing/2016/5/12/chartex" xmlns:cx7="http://schemas.microsoft.com/office/drawing/2016/5/13/chartex" xmlns:cx8="http://schemas.microsoft.com/office/drawing/2016/5/14/chartex" xmlns:mc="http://schemas.openxmlformats.org/markup-compatibility/2006" xmlns:aink="http://schemas.microsoft.com/office/drawing/2016/ink" xmlns:am3d="http://schemas.microsoft.com/office/drawing/2017/model3d" xmlns:oel="http://schemas.microsoft.com/office/2019/extlst" xmlns:m="http://schemas.openxmlformats.org/officeDocument/2006/math" xmlns:wp14="http://schemas.microsoft.com/office/word/2010/wordprocessingDrawing" xmlns:wp="http://schemas.openxmlformats.org/drawingml/2006/wordprocessingDrawing" xmlns:w14="http://schemas.microsoft.com/office/word/2010/wordml" xmlns:w15="http://schemas.microsoft.com/office/word/2012/wordml" xmlns:w16cex="http://schemas.microsoft.com/office/word/2018/wordml/cex" xmlns:w16cid="http://schemas.microsoft.com/office/word/2016/wordml/cid" xmlns:w16="http://schemas.microsoft.com/office/word/2018/wordml" xmlns:w16sdtdh="http://schemas.microsoft.com/office/word/2020/wordml/sdtdatahash" xmlns:w16se="http://schemas.microsoft.com/office/word/2015/wordml/symex" xmlns:wpg="http://schemas.microsoft.com/office/word/2010/wordprocessingGroup" xmlns:wpi="http://schemas.microsoft.com/office/word/2010/wordprocessingInk" xmlns:wne="http://schemas.microsoft.com/office/word/2006/wordml" xmlns:wps="http://schemas.microsoft.com/office/word/2010/wordprocessingShape" xmlns:arto="http://schemas.microsoft.com/office/word/2006/arto" xmlns:ma14="http://schemas.microsoft.com/office/mac/drawingml/2011/main" xmlns:w="http://schemas.openxmlformats.org/wordprocessingml/2006/main" xmlns:w10="urn:schemas-microsoft-com:office:word" xmlns:v="urn:schemas-microsoft-com:vml" xmlns:o="urn:schemas-microsoft-com:office:office" xmlns:mv="urn:schemas-microsoft-com:mac:vml" xmlns:mo="http://schemas.microsoft.com/office/mac/office/2008/main" xmlns:lc="http://schemas.openxmlformats.org/drawingml/2006/lockedCanvas" xmlns=""/>
            </a:ext>
          </a:extLst>
        </p:spPr>
        <p:style>
          <a:lnRef idx="1">
            <a:schemeClr val="accent1"/>
          </a:lnRef>
          <a:fillRef idx="3">
            <a:schemeClr val="accent1"/>
          </a:fillRef>
          <a:effectRef idx="2">
            <a:schemeClr val="accent1"/>
          </a:effectRef>
          <a:fontRef idx="minor">
            <a:schemeClr val="lt1"/>
          </a:fontRef>
        </p:style>
        <p:txBody>
          <a:bodyPr rot="0" spcFirstLastPara="0" vert="horz" wrap="square" lIns="74295" tIns="37148" rIns="74295" bIns="37148" numCol="1" spcCol="0" rtlCol="0" fromWordArt="0" anchor="ctr" anchorCtr="0" forceAA="0" compatLnSpc="1">
            <a:prstTxWarp prst="textNoShape">
              <a:avLst/>
            </a:prstTxWarp>
            <a:noAutofit/>
          </a:bodyPr>
          <a:lstStyle/>
          <a:p>
            <a:pPr algn="ctr">
              <a:lnSpc>
                <a:spcPct val="115000"/>
              </a:lnSpc>
            </a:pPr>
            <a:endParaRPr lang="en-GB" sz="1463">
              <a:latin typeface="Calibri" panose="020F0502020204030204" pitchFamily="34" charset="0"/>
              <a:ea typeface="Calibri" panose="020F0502020204030204" pitchFamily="34" charset="0"/>
              <a:cs typeface="Times New Roman" panose="02020603050405020304" pitchFamily="18" charset="0"/>
            </a:endParaRPr>
          </a:p>
        </p:txBody>
      </p:sp>
      <p:sp>
        <p:nvSpPr>
          <p:cNvPr id="7" name="Rectangle 6">
            <a:extLst>
              <a:ext uri="{FF2B5EF4-FFF2-40B4-BE49-F238E27FC236}">
                <a16:creationId xmlns:a16="http://schemas.microsoft.com/office/drawing/2014/main" id="{572E1E4F-CDBF-FB80-DBE6-090A6691C758}"/>
              </a:ext>
            </a:extLst>
          </p:cNvPr>
          <p:cNvSpPr/>
          <p:nvPr/>
        </p:nvSpPr>
        <p:spPr>
          <a:xfrm>
            <a:off x="0" y="6323003"/>
            <a:ext cx="9906000" cy="547227"/>
          </a:xfrm>
          <a:prstGeom prst="rect">
            <a:avLst/>
          </a:prstGeom>
          <a:solidFill>
            <a:srgbClr val="002E6E"/>
          </a:solidFill>
          <a:ln>
            <a:noFill/>
          </a:ln>
          <a:effectLst/>
          <a:extLst>
            <a:ext uri="{FAA26D3D-D897-4be2-8F04-BA451C77F1D7}">
              <ma14:placeholderFlag xmlns:wpc="http://schemas.microsoft.com/office/word/2010/wordprocessingCanvas" xmlns:cx="http://schemas.microsoft.com/office/drawing/2014/chartex" xmlns:cx1="http://schemas.microsoft.com/office/drawing/2015/9/8/chartex" xmlns:cx2="http://schemas.microsoft.com/office/drawing/2015/10/21/chartex" xmlns:cx3="http://schemas.microsoft.com/office/drawing/2016/5/9/chartex" xmlns:cx4="http://schemas.microsoft.com/office/drawing/2016/5/10/chartex" xmlns:cx5="http://schemas.microsoft.com/office/drawing/2016/5/11/chartex" xmlns:cx6="http://schemas.microsoft.com/office/drawing/2016/5/12/chartex" xmlns:cx7="http://schemas.microsoft.com/office/drawing/2016/5/13/chartex" xmlns:cx8="http://schemas.microsoft.com/office/drawing/2016/5/14/chartex" xmlns:mc="http://schemas.openxmlformats.org/markup-compatibility/2006" xmlns:aink="http://schemas.microsoft.com/office/drawing/2016/ink" xmlns:am3d="http://schemas.microsoft.com/office/drawing/2017/model3d" xmlns:oel="http://schemas.microsoft.com/office/2019/extlst" xmlns:m="http://schemas.openxmlformats.org/officeDocument/2006/math" xmlns:wp14="http://schemas.microsoft.com/office/word/2010/wordprocessingDrawing" xmlns:wp="http://schemas.openxmlformats.org/drawingml/2006/wordprocessingDrawing" xmlns:w14="http://schemas.microsoft.com/office/word/2010/wordml" xmlns:w15="http://schemas.microsoft.com/office/word/2012/wordml" xmlns:w16cex="http://schemas.microsoft.com/office/word/2018/wordml/cex" xmlns:w16cid="http://schemas.microsoft.com/office/word/2016/wordml/cid" xmlns:w16="http://schemas.microsoft.com/office/word/2018/wordml" xmlns:w16sdtdh="http://schemas.microsoft.com/office/word/2020/wordml/sdtdatahash" xmlns:w16se="http://schemas.microsoft.com/office/word/2015/wordml/symex" xmlns:wpg="http://schemas.microsoft.com/office/word/2010/wordprocessingGroup" xmlns:wpi="http://schemas.microsoft.com/office/word/2010/wordprocessingInk" xmlns:wne="http://schemas.microsoft.com/office/word/2006/wordml" xmlns:wps="http://schemas.microsoft.com/office/word/2010/wordprocessingShape" xmlns:arto="http://schemas.microsoft.com/office/word/2006/arto" xmlns:ma14="http://schemas.microsoft.com/office/mac/drawingml/2011/main" xmlns:w="http://schemas.openxmlformats.org/wordprocessingml/2006/main" xmlns:w10="urn:schemas-microsoft-com:office:word" xmlns:v="urn:schemas-microsoft-com:vml" xmlns:o="urn:schemas-microsoft-com:office:office" xmlns:mv="urn:schemas-microsoft-com:mac:vml" xmlns:mo="http://schemas.microsoft.com/office/mac/office/2008/main" xmlns:lc="http://schemas.openxmlformats.org/drawingml/2006/lockedCanvas" xmlns=""/>
            </a:ext>
            <a:ext uri="{C572A759-6A51-4108-AA02-DFA0A04FC94B}">
              <ma14:wrappingTextBoxFlag xmlns:wpc="http://schemas.microsoft.com/office/word/2010/wordprocessingCanvas" xmlns:cx="http://schemas.microsoft.com/office/drawing/2014/chartex" xmlns:cx1="http://schemas.microsoft.com/office/drawing/2015/9/8/chartex" xmlns:cx2="http://schemas.microsoft.com/office/drawing/2015/10/21/chartex" xmlns:cx3="http://schemas.microsoft.com/office/drawing/2016/5/9/chartex" xmlns:cx4="http://schemas.microsoft.com/office/drawing/2016/5/10/chartex" xmlns:cx5="http://schemas.microsoft.com/office/drawing/2016/5/11/chartex" xmlns:cx6="http://schemas.microsoft.com/office/drawing/2016/5/12/chartex" xmlns:cx7="http://schemas.microsoft.com/office/drawing/2016/5/13/chartex" xmlns:cx8="http://schemas.microsoft.com/office/drawing/2016/5/14/chartex" xmlns:mc="http://schemas.openxmlformats.org/markup-compatibility/2006" xmlns:aink="http://schemas.microsoft.com/office/drawing/2016/ink" xmlns:am3d="http://schemas.microsoft.com/office/drawing/2017/model3d" xmlns:oel="http://schemas.microsoft.com/office/2019/extlst" xmlns:m="http://schemas.openxmlformats.org/officeDocument/2006/math" xmlns:wp14="http://schemas.microsoft.com/office/word/2010/wordprocessingDrawing" xmlns:wp="http://schemas.openxmlformats.org/drawingml/2006/wordprocessingDrawing" xmlns:w14="http://schemas.microsoft.com/office/word/2010/wordml" xmlns:w15="http://schemas.microsoft.com/office/word/2012/wordml" xmlns:w16cex="http://schemas.microsoft.com/office/word/2018/wordml/cex" xmlns:w16cid="http://schemas.microsoft.com/office/word/2016/wordml/cid" xmlns:w16="http://schemas.microsoft.com/office/word/2018/wordml" xmlns:w16sdtdh="http://schemas.microsoft.com/office/word/2020/wordml/sdtdatahash" xmlns:w16se="http://schemas.microsoft.com/office/word/2015/wordml/symex" xmlns:wpg="http://schemas.microsoft.com/office/word/2010/wordprocessingGroup" xmlns:wpi="http://schemas.microsoft.com/office/word/2010/wordprocessingInk" xmlns:wne="http://schemas.microsoft.com/office/word/2006/wordml" xmlns:wps="http://schemas.microsoft.com/office/word/2010/wordprocessingShape" xmlns:arto="http://schemas.microsoft.com/office/word/2006/arto" xmlns:ma14="http://schemas.microsoft.com/office/mac/drawingml/2011/main" xmlns:w="http://schemas.openxmlformats.org/wordprocessingml/2006/main" xmlns:w10="urn:schemas-microsoft-com:office:word" xmlns:v="urn:schemas-microsoft-com:vml" xmlns:o="urn:schemas-microsoft-com:office:office" xmlns:mv="urn:schemas-microsoft-com:mac:vml" xmlns:mo="http://schemas.microsoft.com/office/mac/office/2008/main" xmlns:lc="http://schemas.openxmlformats.org/drawingml/2006/lockedCanvas" xmlns=""/>
            </a:ext>
          </a:extLst>
        </p:spPr>
        <p:style>
          <a:lnRef idx="1">
            <a:schemeClr val="accent1"/>
          </a:lnRef>
          <a:fillRef idx="3">
            <a:schemeClr val="accent1"/>
          </a:fillRef>
          <a:effectRef idx="2">
            <a:schemeClr val="accent1"/>
          </a:effectRef>
          <a:fontRef idx="minor">
            <a:schemeClr val="lt1"/>
          </a:fontRef>
        </p:style>
        <p:txBody>
          <a:bodyPr rot="0" spcFirstLastPara="0" vert="horz" wrap="square" lIns="74295" tIns="37148" rIns="74295" bIns="37148" numCol="1" spcCol="0" rtlCol="0" fromWordArt="0" anchor="ctr" anchorCtr="0" forceAA="0" compatLnSpc="1">
            <a:prstTxWarp prst="textNoShape">
              <a:avLst/>
            </a:prstTxWarp>
            <a:noAutofit/>
          </a:bodyPr>
          <a:lstStyle/>
          <a:p>
            <a:pPr algn="ctr">
              <a:lnSpc>
                <a:spcPct val="115000"/>
              </a:lnSpc>
            </a:pPr>
            <a:endParaRPr lang="en-GB" sz="1463">
              <a:latin typeface="Calibri" panose="020F0502020204030204" pitchFamily="34" charset="0"/>
              <a:ea typeface="Calibri" panose="020F0502020204030204" pitchFamily="34" charset="0"/>
              <a:cs typeface="Times New Roman" panose="02020603050405020304" pitchFamily="18" charset="0"/>
            </a:endParaRPr>
          </a:p>
          <a:p>
            <a:pPr algn="ctr">
              <a:lnSpc>
                <a:spcPct val="115000"/>
              </a:lnSpc>
            </a:pPr>
            <a:r>
              <a:rPr lang="en-GB" sz="1463">
                <a:latin typeface="Calibri" panose="020F0502020204030204" pitchFamily="34" charset="0"/>
                <a:ea typeface="Calibri" panose="020F0502020204030204" pitchFamily="34" charset="0"/>
                <a:cs typeface="Times New Roman" panose="02020603050405020304" pitchFamily="18" charset="0"/>
              </a:rPr>
              <a:t>Call us on 01202 673131								Visit www.jamesandsons.co.uk</a:t>
            </a:r>
          </a:p>
          <a:p>
            <a:pPr algn="ctr">
              <a:lnSpc>
                <a:spcPct val="115000"/>
              </a:lnSpc>
            </a:pPr>
            <a:endParaRPr lang="en-GB" sz="1463">
              <a:latin typeface="Calibri" panose="020F0502020204030204" pitchFamily="34" charset="0"/>
              <a:ea typeface="Calibri" panose="020F0502020204030204" pitchFamily="34" charset="0"/>
              <a:cs typeface="Times New Roman" panose="02020603050405020304" pitchFamily="18" charset="0"/>
            </a:endParaRPr>
          </a:p>
        </p:txBody>
      </p:sp>
      <p:sp>
        <p:nvSpPr>
          <p:cNvPr id="12" name="TextBox 11">
            <a:extLst>
              <a:ext uri="{FF2B5EF4-FFF2-40B4-BE49-F238E27FC236}">
                <a16:creationId xmlns:a16="http://schemas.microsoft.com/office/drawing/2014/main" id="{23981304-E34E-00DA-BBB5-A3DE1400D7C4}"/>
              </a:ext>
            </a:extLst>
          </p:cNvPr>
          <p:cNvSpPr txBox="1"/>
          <p:nvPr/>
        </p:nvSpPr>
        <p:spPr>
          <a:xfrm>
            <a:off x="311203" y="417032"/>
            <a:ext cx="4641797" cy="5089598"/>
          </a:xfrm>
          <a:prstGeom prst="rect">
            <a:avLst/>
          </a:prstGeom>
          <a:noFill/>
        </p:spPr>
        <p:txBody>
          <a:bodyPr wrap="square">
            <a:spAutoFit/>
          </a:bodyPr>
          <a:lstStyle/>
          <a:p>
            <a:pPr marL="950873" indent="-1243409">
              <a:lnSpc>
                <a:spcPct val="115000"/>
              </a:lnSpc>
            </a:pPr>
            <a:r>
              <a:rPr lang="en-GB" sz="1050" b="1">
                <a:solidFill>
                  <a:srgbClr val="004677"/>
                </a:solidFill>
                <a:ea typeface="Calibri" panose="020F0502020204030204" pitchFamily="34" charset="0"/>
                <a:cs typeface="Arial" panose="020B0604020202020204" pitchFamily="34" charset="0"/>
              </a:rPr>
              <a:t>PLANNING</a:t>
            </a:r>
          </a:p>
          <a:p>
            <a:pPr marL="950873" indent="-1243409">
              <a:lnSpc>
                <a:spcPct val="115000"/>
              </a:lnSpc>
            </a:pPr>
            <a:r>
              <a:rPr lang="en-GB" sz="900" b="1">
                <a:ea typeface="Calibri" panose="020F0502020204030204" pitchFamily="34" charset="0"/>
                <a:cs typeface="Times New Roman" panose="02020603050405020304" pitchFamily="18" charset="0"/>
              </a:rPr>
              <a:t>	</a:t>
            </a:r>
          </a:p>
          <a:p>
            <a:pPr indent="-1243409">
              <a:lnSpc>
                <a:spcPct val="115000"/>
              </a:lnSpc>
            </a:pPr>
            <a:r>
              <a:rPr lang="en-GB" sz="900">
                <a:ea typeface="Calibri" panose="020F0502020204030204" pitchFamily="34" charset="0"/>
                <a:cs typeface="Calibri" panose="020F0502020204030204" pitchFamily="34" charset="0"/>
              </a:rPr>
              <a:t>The property has previously been used as offices (within planning Class E). Interested parties are advised to check with BCP council as to their proposed use.</a:t>
            </a:r>
            <a:endParaRPr lang="en-GB" sz="900" b="1">
              <a:solidFill>
                <a:srgbClr val="004677"/>
              </a:solidFill>
              <a:ea typeface="Calibri" panose="020F0502020204030204" pitchFamily="34" charset="0"/>
              <a:cs typeface="Arial" panose="020B0604020202020204" pitchFamily="34" charset="0"/>
            </a:endParaRPr>
          </a:p>
          <a:p>
            <a:pPr marL="950873" indent="-1243409">
              <a:lnSpc>
                <a:spcPct val="115000"/>
              </a:lnSpc>
            </a:pPr>
            <a:endParaRPr lang="en-GB" sz="1050" b="1">
              <a:solidFill>
                <a:srgbClr val="004677"/>
              </a:solidFill>
              <a:ea typeface="Calibri" panose="020F0502020204030204" pitchFamily="34" charset="0"/>
              <a:cs typeface="Arial" panose="020B0604020202020204" pitchFamily="34" charset="0"/>
            </a:endParaRPr>
          </a:p>
          <a:p>
            <a:pPr marL="950873" indent="-1243409">
              <a:lnSpc>
                <a:spcPct val="115000"/>
              </a:lnSpc>
            </a:pPr>
            <a:r>
              <a:rPr lang="en-GB" sz="1050" b="1">
                <a:solidFill>
                  <a:srgbClr val="004677"/>
                </a:solidFill>
                <a:ea typeface="Calibri" panose="020F0502020204030204" pitchFamily="34" charset="0"/>
                <a:cs typeface="Arial" panose="020B0604020202020204" pitchFamily="34" charset="0"/>
              </a:rPr>
              <a:t>RATING</a:t>
            </a:r>
          </a:p>
          <a:p>
            <a:pPr marL="950873" indent="-1243409">
              <a:lnSpc>
                <a:spcPct val="115000"/>
              </a:lnSpc>
            </a:pPr>
            <a:r>
              <a:rPr lang="en-GB" sz="900" b="1">
                <a:ea typeface="Calibri" panose="020F0502020204030204" pitchFamily="34" charset="0"/>
                <a:cs typeface="Times New Roman" panose="02020603050405020304" pitchFamily="18" charset="0"/>
              </a:rPr>
              <a:t>	</a:t>
            </a:r>
          </a:p>
          <a:p>
            <a:pPr indent="-1243409">
              <a:lnSpc>
                <a:spcPct val="115000"/>
              </a:lnSpc>
            </a:pPr>
            <a:r>
              <a:rPr lang="en-GB" sz="900">
                <a:ea typeface="Calibri" panose="020F0502020204030204" pitchFamily="34" charset="0"/>
                <a:cs typeface="Calibri" panose="020F0502020204030204" pitchFamily="34" charset="0"/>
              </a:rPr>
              <a:t>The property is listed on the Valuation Office Agency website with a Rateable Value of £18,500 (April 2026).</a:t>
            </a:r>
          </a:p>
          <a:p>
            <a:pPr marL="950873" indent="-1243409">
              <a:lnSpc>
                <a:spcPct val="115000"/>
              </a:lnSpc>
            </a:pPr>
            <a:endParaRPr lang="en-GB" sz="900">
              <a:ea typeface="Calibri" panose="020F0502020204030204" pitchFamily="34" charset="0"/>
              <a:cs typeface="Calibri" panose="020F0502020204030204" pitchFamily="34" charset="0"/>
            </a:endParaRPr>
          </a:p>
          <a:p>
            <a:pPr indent="-1243409">
              <a:lnSpc>
                <a:spcPct val="115000"/>
              </a:lnSpc>
            </a:pPr>
            <a:r>
              <a:rPr lang="en-GB" sz="900">
                <a:ea typeface="Calibri" panose="020F0502020204030204" pitchFamily="34" charset="0"/>
                <a:cs typeface="Calibri" panose="020F0502020204030204" pitchFamily="34" charset="0"/>
              </a:rPr>
              <a:t>More details can be found at: </a:t>
            </a:r>
            <a:r>
              <a:rPr lang="en-GB" sz="900">
                <a:ea typeface="Calibri" panose="020F0502020204030204" pitchFamily="34" charset="0"/>
                <a:cs typeface="Calibri" panose="020F0502020204030204" pitchFamily="34" charset="0"/>
                <a:hlinkClick r:id="rId2"/>
              </a:rPr>
              <a:t>https://www.tax.service.gov.uk/business-rates-find/valuations/start/116800172</a:t>
            </a:r>
            <a:r>
              <a:rPr lang="en-GB" sz="900">
                <a:ea typeface="Calibri" panose="020F0502020204030204" pitchFamily="34" charset="0"/>
                <a:cs typeface="Calibri" panose="020F0502020204030204" pitchFamily="34" charset="0"/>
              </a:rPr>
              <a:t> </a:t>
            </a:r>
          </a:p>
          <a:p>
            <a:pPr marL="950873" indent="-1243409">
              <a:lnSpc>
                <a:spcPct val="115000"/>
              </a:lnSpc>
            </a:pPr>
            <a:endParaRPr lang="en-GB" sz="900">
              <a:ea typeface="Calibri" panose="020F0502020204030204" pitchFamily="34" charset="0"/>
              <a:cs typeface="Calibri" panose="020F0502020204030204" pitchFamily="34" charset="0"/>
            </a:endParaRPr>
          </a:p>
          <a:p>
            <a:pPr marL="950873" indent="-1243409">
              <a:lnSpc>
                <a:spcPct val="115000"/>
              </a:lnSpc>
            </a:pPr>
            <a:r>
              <a:rPr lang="en-GB" sz="900">
                <a:ea typeface="Calibri" panose="020F0502020204030204" pitchFamily="34" charset="0"/>
                <a:cs typeface="Calibri" panose="020F0502020204030204" pitchFamily="34" charset="0"/>
              </a:rPr>
              <a:t>Interested parties should make enquiries of the local authority to verify the business rates </a:t>
            </a:r>
          </a:p>
          <a:p>
            <a:pPr marL="950873" indent="-1243409">
              <a:lnSpc>
                <a:spcPct val="115000"/>
              </a:lnSpc>
            </a:pPr>
            <a:r>
              <a:rPr lang="en-GB" sz="900">
                <a:ea typeface="Calibri" panose="020F0502020204030204" pitchFamily="34" charset="0"/>
                <a:cs typeface="Calibri" panose="020F0502020204030204" pitchFamily="34" charset="0"/>
              </a:rPr>
              <a:t>payable.</a:t>
            </a:r>
          </a:p>
          <a:p>
            <a:pPr marL="0" indent="0">
              <a:lnSpc>
                <a:spcPct val="115000"/>
              </a:lnSpc>
              <a:spcBef>
                <a:spcPts val="0"/>
              </a:spcBef>
              <a:buNone/>
              <a:tabLst>
                <a:tab pos="950873" algn="l"/>
                <a:tab pos="1462683" algn="l"/>
              </a:tabLst>
            </a:pPr>
            <a:endParaRPr lang="en-GB" sz="900" b="1">
              <a:solidFill>
                <a:srgbClr val="004677"/>
              </a:solidFill>
              <a:ea typeface="Calibri" panose="020F0502020204030204" pitchFamily="34" charset="0"/>
              <a:cs typeface="Arial" panose="020B0604020202020204" pitchFamily="34" charset="0"/>
            </a:endParaRPr>
          </a:p>
          <a:p>
            <a:pPr marL="0" indent="0">
              <a:lnSpc>
                <a:spcPct val="115000"/>
              </a:lnSpc>
              <a:spcBef>
                <a:spcPts val="0"/>
              </a:spcBef>
              <a:buNone/>
              <a:tabLst>
                <a:tab pos="950873" algn="l"/>
                <a:tab pos="1462683" algn="l"/>
              </a:tabLst>
            </a:pPr>
            <a:r>
              <a:rPr lang="en-GB" sz="1050" b="1">
                <a:solidFill>
                  <a:srgbClr val="004677"/>
                </a:solidFill>
                <a:ea typeface="Calibri" panose="020F0502020204030204" pitchFamily="34" charset="0"/>
                <a:cs typeface="Arial" panose="020B0604020202020204" pitchFamily="34" charset="0"/>
              </a:rPr>
              <a:t>EPC</a:t>
            </a:r>
          </a:p>
          <a:p>
            <a:pPr marL="0" indent="0">
              <a:lnSpc>
                <a:spcPct val="115000"/>
              </a:lnSpc>
              <a:spcBef>
                <a:spcPts val="0"/>
              </a:spcBef>
              <a:buNone/>
              <a:tabLst>
                <a:tab pos="950873" algn="l"/>
                <a:tab pos="1462683" algn="l"/>
              </a:tabLst>
            </a:pPr>
            <a:r>
              <a:rPr lang="en-GB" sz="1050" b="1">
                <a:solidFill>
                  <a:srgbClr val="004677"/>
                </a:solidFill>
                <a:ea typeface="Calibri" panose="020F0502020204030204" pitchFamily="34" charset="0"/>
                <a:cs typeface="Arial" panose="020B0604020202020204" pitchFamily="34" charset="0"/>
              </a:rPr>
              <a:t> </a:t>
            </a:r>
            <a:r>
              <a:rPr lang="en-GB" sz="900" b="1">
                <a:ea typeface="Calibri" panose="020F0502020204030204" pitchFamily="34" charset="0"/>
                <a:cs typeface="Times New Roman" panose="02020603050405020304" pitchFamily="18" charset="0"/>
              </a:rPr>
              <a:t>	</a:t>
            </a:r>
          </a:p>
          <a:p>
            <a:pPr marL="0" indent="0">
              <a:lnSpc>
                <a:spcPct val="115000"/>
              </a:lnSpc>
              <a:spcBef>
                <a:spcPts val="0"/>
              </a:spcBef>
              <a:buNone/>
              <a:tabLst>
                <a:tab pos="950873" algn="l"/>
                <a:tab pos="1462683" algn="l"/>
              </a:tabLst>
            </a:pPr>
            <a:r>
              <a:rPr lang="en-GB" sz="900">
                <a:ea typeface="Calibri" panose="020F0502020204030204" pitchFamily="34" charset="0"/>
                <a:cs typeface="Times New Roman" panose="02020603050405020304" pitchFamily="18" charset="0"/>
              </a:rPr>
              <a:t>Band C</a:t>
            </a:r>
          </a:p>
          <a:p>
            <a:pPr marL="0" indent="0">
              <a:lnSpc>
                <a:spcPct val="115000"/>
              </a:lnSpc>
              <a:spcBef>
                <a:spcPts val="0"/>
              </a:spcBef>
              <a:buNone/>
              <a:tabLst>
                <a:tab pos="950873" algn="l"/>
                <a:tab pos="1462683" algn="l"/>
              </a:tabLst>
            </a:pPr>
            <a:endParaRPr lang="en-GB" sz="900">
              <a:ea typeface="Calibri" panose="020F0502020204030204" pitchFamily="34" charset="0"/>
              <a:cs typeface="Times New Roman" panose="02020603050405020304" pitchFamily="18" charset="0"/>
            </a:endParaRPr>
          </a:p>
          <a:p>
            <a:pPr>
              <a:lnSpc>
                <a:spcPct val="115000"/>
              </a:lnSpc>
              <a:tabLst>
                <a:tab pos="950873" algn="l"/>
                <a:tab pos="1462683" algn="l"/>
              </a:tabLst>
            </a:pPr>
            <a:r>
              <a:rPr lang="en-GB" sz="900">
                <a:ea typeface="Calibri" panose="020F0502020204030204" pitchFamily="34" charset="0"/>
                <a:cs typeface="Times New Roman" panose="02020603050405020304" pitchFamily="18" charset="0"/>
              </a:rPr>
              <a:t>More details can be found at: </a:t>
            </a:r>
            <a:r>
              <a:rPr lang="en-GB" sz="900">
                <a:ea typeface="Calibri" panose="020F0502020204030204" pitchFamily="34" charset="0"/>
                <a:cs typeface="Times New Roman" panose="02020603050405020304" pitchFamily="18" charset="0"/>
                <a:hlinkClick r:id="rId3"/>
              </a:rPr>
              <a:t>https://find-energy-certificate.service.gov.uk/energy-certificate/7445-5433-2781-3490-9941</a:t>
            </a:r>
            <a:r>
              <a:rPr lang="en-GB" sz="900">
                <a:ea typeface="Calibri" panose="020F0502020204030204" pitchFamily="34" charset="0"/>
                <a:cs typeface="Times New Roman" panose="02020603050405020304" pitchFamily="18" charset="0"/>
              </a:rPr>
              <a:t> </a:t>
            </a:r>
          </a:p>
          <a:p>
            <a:pPr>
              <a:lnSpc>
                <a:spcPct val="115000"/>
              </a:lnSpc>
              <a:tabLst>
                <a:tab pos="950873" algn="l"/>
                <a:tab pos="1462683" algn="l"/>
              </a:tabLst>
            </a:pPr>
            <a:endParaRPr lang="en-GB" sz="900">
              <a:ea typeface="Calibri" panose="020F0502020204030204" pitchFamily="34" charset="0"/>
              <a:cs typeface="Times New Roman" panose="02020603050405020304" pitchFamily="18" charset="0"/>
            </a:endParaRPr>
          </a:p>
          <a:p>
            <a:pPr marL="0" indent="0" algn="just">
              <a:spcBef>
                <a:spcPts val="0"/>
              </a:spcBef>
              <a:buNone/>
              <a:tabLst>
                <a:tab pos="950873" algn="l"/>
                <a:tab pos="1485900" algn="l"/>
              </a:tabLst>
            </a:pPr>
            <a:r>
              <a:rPr lang="en-GB" sz="1050" b="1">
                <a:solidFill>
                  <a:srgbClr val="004677"/>
                </a:solidFill>
                <a:ea typeface="Times New Roman" panose="02020603050405020304" pitchFamily="18" charset="0"/>
                <a:cs typeface="Arial" panose="020B0604020202020204" pitchFamily="34" charset="0"/>
              </a:rPr>
              <a:t>LEASE</a:t>
            </a:r>
          </a:p>
          <a:p>
            <a:pPr marL="0" indent="0" algn="just">
              <a:spcBef>
                <a:spcPts val="0"/>
              </a:spcBef>
              <a:buNone/>
              <a:tabLst>
                <a:tab pos="950873" algn="l"/>
                <a:tab pos="1485900" algn="l"/>
              </a:tabLst>
            </a:pPr>
            <a:r>
              <a:rPr lang="en-GB" sz="900" b="1">
                <a:ea typeface="Times New Roman" panose="02020603050405020304" pitchFamily="18" charset="0"/>
              </a:rPr>
              <a:t>	</a:t>
            </a:r>
          </a:p>
          <a:p>
            <a:pPr marL="0" indent="0" algn="just">
              <a:spcBef>
                <a:spcPts val="0"/>
              </a:spcBef>
              <a:buNone/>
              <a:tabLst>
                <a:tab pos="950873" algn="l"/>
                <a:tab pos="1485900" algn="l"/>
              </a:tabLst>
            </a:pPr>
            <a:r>
              <a:rPr lang="en-GB" sz="900">
                <a:ea typeface="Times New Roman" panose="02020603050405020304" pitchFamily="18" charset="0"/>
              </a:rPr>
              <a:t>New full repairing and insuring lease to be granted incorporating three-yearly rent reviews.</a:t>
            </a:r>
          </a:p>
          <a:p>
            <a:pPr marL="0" indent="0" algn="just">
              <a:spcBef>
                <a:spcPts val="0"/>
              </a:spcBef>
              <a:buNone/>
              <a:tabLst>
                <a:tab pos="950873" algn="l"/>
                <a:tab pos="1485900" algn="l"/>
              </a:tabLst>
            </a:pPr>
            <a:endParaRPr lang="en-GB" sz="1050" b="1">
              <a:solidFill>
                <a:srgbClr val="004677"/>
              </a:solidFill>
              <a:ea typeface="Times New Roman" panose="02020603050405020304" pitchFamily="18" charset="0"/>
              <a:cs typeface="Arial" panose="020B0604020202020204" pitchFamily="34" charset="0"/>
            </a:endParaRPr>
          </a:p>
          <a:p>
            <a:pPr marL="0" indent="0" algn="just">
              <a:spcBef>
                <a:spcPts val="0"/>
              </a:spcBef>
              <a:buNone/>
              <a:tabLst>
                <a:tab pos="950873" algn="l"/>
                <a:tab pos="1485900" algn="l"/>
              </a:tabLst>
            </a:pPr>
            <a:r>
              <a:rPr lang="en-GB" sz="1050" b="1">
                <a:solidFill>
                  <a:srgbClr val="004677"/>
                </a:solidFill>
                <a:ea typeface="Times New Roman" panose="02020603050405020304" pitchFamily="18" charset="0"/>
                <a:cs typeface="Arial" panose="020B0604020202020204" pitchFamily="34" charset="0"/>
              </a:rPr>
              <a:t>RENT</a:t>
            </a:r>
          </a:p>
          <a:p>
            <a:pPr marL="0" indent="0" algn="just">
              <a:spcBef>
                <a:spcPts val="0"/>
              </a:spcBef>
              <a:buNone/>
              <a:tabLst>
                <a:tab pos="950873" algn="l"/>
                <a:tab pos="1485900" algn="l"/>
              </a:tabLst>
            </a:pPr>
            <a:r>
              <a:rPr lang="en-GB" sz="900">
                <a:ea typeface="Times New Roman" panose="02020603050405020304" pitchFamily="18" charset="0"/>
              </a:rPr>
              <a:t>	</a:t>
            </a:r>
            <a:endParaRPr lang="en-GB" sz="900" b="1">
              <a:ea typeface="Times New Roman" panose="02020603050405020304" pitchFamily="18" charset="0"/>
            </a:endParaRPr>
          </a:p>
          <a:p>
            <a:pPr marL="0" indent="0" algn="just">
              <a:spcBef>
                <a:spcPts val="0"/>
              </a:spcBef>
              <a:buNone/>
              <a:tabLst>
                <a:tab pos="950873" algn="l"/>
                <a:tab pos="1485900" algn="l"/>
              </a:tabLst>
            </a:pPr>
            <a:r>
              <a:rPr lang="en-GB" sz="900">
                <a:ea typeface="Times New Roman" panose="02020603050405020304" pitchFamily="18" charset="0"/>
              </a:rPr>
              <a:t>£17,500 per annum exclusive.</a:t>
            </a:r>
          </a:p>
          <a:p>
            <a:pPr marL="950873" indent="-1243409">
              <a:lnSpc>
                <a:spcPct val="115000"/>
              </a:lnSpc>
            </a:pPr>
            <a:endParaRPr lang="en-GB" sz="975">
              <a:latin typeface="Calibri" panose="020F0502020204030204" pitchFamily="34" charset="0"/>
              <a:ea typeface="Calibri" panose="020F0502020204030204" pitchFamily="34" charset="0"/>
              <a:cs typeface="Times New Roman" panose="02020603050405020304" pitchFamily="18" charset="0"/>
            </a:endParaRPr>
          </a:p>
        </p:txBody>
      </p:sp>
      <p:pic>
        <p:nvPicPr>
          <p:cNvPr id="3" name="Picture 2" descr="The image is a color-coded energy efficiency rating chart, with the property's rating being a C.&#10;&#10;AI-generated content may be incorrect.">
            <a:extLst>
              <a:ext uri="{FF2B5EF4-FFF2-40B4-BE49-F238E27FC236}">
                <a16:creationId xmlns:a16="http://schemas.microsoft.com/office/drawing/2014/main" id="{485A2DD8-1838-694F-8E93-2EC6101A87FE}"/>
              </a:ext>
            </a:extLst>
          </p:cNvPr>
          <p:cNvPicPr>
            <a:picLocks noChangeAspect="1"/>
          </p:cNvPicPr>
          <p:nvPr/>
        </p:nvPicPr>
        <p:blipFill>
          <a:blip r:embed="rId4"/>
          <a:stretch>
            <a:fillRect/>
          </a:stretch>
        </p:blipFill>
        <p:spPr>
          <a:xfrm>
            <a:off x="5819642" y="174363"/>
            <a:ext cx="3295783" cy="2936316"/>
          </a:xfrm>
          <a:prstGeom prst="rect">
            <a:avLst/>
          </a:prstGeom>
        </p:spPr>
      </p:pic>
      <p:pic>
        <p:nvPicPr>
          <p:cNvPr id="4" name="Picture 3" descr="The image shows a map of Poole, with various shops and locations marked, including a crosswalk, a closed coffee shop, and a red cross symbol for the British Red Cross.&#10;&#10;AI-generated content may be incorrect.">
            <a:extLst>
              <a:ext uri="{FF2B5EF4-FFF2-40B4-BE49-F238E27FC236}">
                <a16:creationId xmlns:a16="http://schemas.microsoft.com/office/drawing/2014/main" id="{FAEC442C-C0CF-5EBB-D0FB-F0E9F9CAAD67}"/>
              </a:ext>
            </a:extLst>
          </p:cNvPr>
          <p:cNvPicPr>
            <a:picLocks noChangeAspect="1"/>
          </p:cNvPicPr>
          <p:nvPr/>
        </p:nvPicPr>
        <p:blipFill>
          <a:blip r:embed="rId5"/>
          <a:stretch>
            <a:fillRect/>
          </a:stretch>
        </p:blipFill>
        <p:spPr>
          <a:xfrm>
            <a:off x="5852979" y="3110679"/>
            <a:ext cx="3229108" cy="2868836"/>
          </a:xfrm>
          <a:prstGeom prst="rect">
            <a:avLst/>
          </a:prstGeom>
        </p:spPr>
      </p:pic>
    </p:spTree>
    <p:extLst>
      <p:ext uri="{BB962C8B-B14F-4D97-AF65-F5344CB8AC3E}">
        <p14:creationId xmlns:p14="http://schemas.microsoft.com/office/powerpoint/2010/main" val="330957019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C0EEFC-6322-6DD7-0A07-599277CBFD3B}"/>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54B249B2-7E2F-F0C1-A853-ED3398656748}"/>
              </a:ext>
            </a:extLst>
          </p:cNvPr>
          <p:cNvSpPr/>
          <p:nvPr/>
        </p:nvSpPr>
        <p:spPr>
          <a:xfrm>
            <a:off x="0" y="6005450"/>
            <a:ext cx="9906000" cy="303570"/>
          </a:xfrm>
          <a:prstGeom prst="rect">
            <a:avLst/>
          </a:prstGeom>
          <a:solidFill>
            <a:srgbClr val="00A75C"/>
          </a:solidFill>
          <a:ln>
            <a:noFill/>
          </a:ln>
          <a:effectLst/>
          <a:extLst>
            <a:ext uri="{FAA26D3D-D897-4be2-8F04-BA451C77F1D7}">
              <ma14:placeholderFlag xmlns:wpc="http://schemas.microsoft.com/office/word/2010/wordprocessingCanvas" xmlns:cx="http://schemas.microsoft.com/office/drawing/2014/chartex" xmlns:cx1="http://schemas.microsoft.com/office/drawing/2015/9/8/chartex" xmlns:cx2="http://schemas.microsoft.com/office/drawing/2015/10/21/chartex" xmlns:cx3="http://schemas.microsoft.com/office/drawing/2016/5/9/chartex" xmlns:cx4="http://schemas.microsoft.com/office/drawing/2016/5/10/chartex" xmlns:cx5="http://schemas.microsoft.com/office/drawing/2016/5/11/chartex" xmlns:cx6="http://schemas.microsoft.com/office/drawing/2016/5/12/chartex" xmlns:cx7="http://schemas.microsoft.com/office/drawing/2016/5/13/chartex" xmlns:cx8="http://schemas.microsoft.com/office/drawing/2016/5/14/chartex" xmlns:mc="http://schemas.openxmlformats.org/markup-compatibility/2006" xmlns:aink="http://schemas.microsoft.com/office/drawing/2016/ink" xmlns:am3d="http://schemas.microsoft.com/office/drawing/2017/model3d" xmlns:oel="http://schemas.microsoft.com/office/2019/extlst" xmlns:m="http://schemas.openxmlformats.org/officeDocument/2006/math" xmlns:wp14="http://schemas.microsoft.com/office/word/2010/wordprocessingDrawing" xmlns:wp="http://schemas.openxmlformats.org/drawingml/2006/wordprocessingDrawing" xmlns:w14="http://schemas.microsoft.com/office/word/2010/wordml" xmlns:w15="http://schemas.microsoft.com/office/word/2012/wordml" xmlns:w16cex="http://schemas.microsoft.com/office/word/2018/wordml/cex" xmlns:w16cid="http://schemas.microsoft.com/office/word/2016/wordml/cid" xmlns:w16="http://schemas.microsoft.com/office/word/2018/wordml" xmlns:w16sdtdh="http://schemas.microsoft.com/office/word/2020/wordml/sdtdatahash" xmlns:w16se="http://schemas.microsoft.com/office/word/2015/wordml/symex" xmlns:wpg="http://schemas.microsoft.com/office/word/2010/wordprocessingGroup" xmlns:wpi="http://schemas.microsoft.com/office/word/2010/wordprocessingInk" xmlns:wne="http://schemas.microsoft.com/office/word/2006/wordml" xmlns:wps="http://schemas.microsoft.com/office/word/2010/wordprocessingShape" xmlns:arto="http://schemas.microsoft.com/office/word/2006/arto" xmlns:ma14="http://schemas.microsoft.com/office/mac/drawingml/2011/main" xmlns:w="http://schemas.openxmlformats.org/wordprocessingml/2006/main" xmlns:w10="urn:schemas-microsoft-com:office:word" xmlns:v="urn:schemas-microsoft-com:vml" xmlns:o="urn:schemas-microsoft-com:office:office" xmlns:mv="urn:schemas-microsoft-com:mac:vml" xmlns:mo="http://schemas.microsoft.com/office/mac/office/2008/main" xmlns:lc="http://schemas.openxmlformats.org/drawingml/2006/lockedCanvas" xmlns=""/>
            </a:ext>
            <a:ext uri="{C572A759-6A51-4108-AA02-DFA0A04FC94B}">
              <ma14:wrappingTextBoxFlag xmlns:wpc="http://schemas.microsoft.com/office/word/2010/wordprocessingCanvas" xmlns:cx="http://schemas.microsoft.com/office/drawing/2014/chartex" xmlns:cx1="http://schemas.microsoft.com/office/drawing/2015/9/8/chartex" xmlns:cx2="http://schemas.microsoft.com/office/drawing/2015/10/21/chartex" xmlns:cx3="http://schemas.microsoft.com/office/drawing/2016/5/9/chartex" xmlns:cx4="http://schemas.microsoft.com/office/drawing/2016/5/10/chartex" xmlns:cx5="http://schemas.microsoft.com/office/drawing/2016/5/11/chartex" xmlns:cx6="http://schemas.microsoft.com/office/drawing/2016/5/12/chartex" xmlns:cx7="http://schemas.microsoft.com/office/drawing/2016/5/13/chartex" xmlns:cx8="http://schemas.microsoft.com/office/drawing/2016/5/14/chartex" xmlns:mc="http://schemas.openxmlformats.org/markup-compatibility/2006" xmlns:aink="http://schemas.microsoft.com/office/drawing/2016/ink" xmlns:am3d="http://schemas.microsoft.com/office/drawing/2017/model3d" xmlns:oel="http://schemas.microsoft.com/office/2019/extlst" xmlns:m="http://schemas.openxmlformats.org/officeDocument/2006/math" xmlns:wp14="http://schemas.microsoft.com/office/word/2010/wordprocessingDrawing" xmlns:wp="http://schemas.openxmlformats.org/drawingml/2006/wordprocessingDrawing" xmlns:w14="http://schemas.microsoft.com/office/word/2010/wordml" xmlns:w15="http://schemas.microsoft.com/office/word/2012/wordml" xmlns:w16cex="http://schemas.microsoft.com/office/word/2018/wordml/cex" xmlns:w16cid="http://schemas.microsoft.com/office/word/2016/wordml/cid" xmlns:w16="http://schemas.microsoft.com/office/word/2018/wordml" xmlns:w16sdtdh="http://schemas.microsoft.com/office/word/2020/wordml/sdtdatahash" xmlns:w16se="http://schemas.microsoft.com/office/word/2015/wordml/symex" xmlns:wpg="http://schemas.microsoft.com/office/word/2010/wordprocessingGroup" xmlns:wpi="http://schemas.microsoft.com/office/word/2010/wordprocessingInk" xmlns:wne="http://schemas.microsoft.com/office/word/2006/wordml" xmlns:wps="http://schemas.microsoft.com/office/word/2010/wordprocessingShape" xmlns:arto="http://schemas.microsoft.com/office/word/2006/arto" xmlns:ma14="http://schemas.microsoft.com/office/mac/drawingml/2011/main" xmlns:w="http://schemas.openxmlformats.org/wordprocessingml/2006/main" xmlns:w10="urn:schemas-microsoft-com:office:word" xmlns:v="urn:schemas-microsoft-com:vml" xmlns:o="urn:schemas-microsoft-com:office:office" xmlns:mv="urn:schemas-microsoft-com:mac:vml" xmlns:mo="http://schemas.microsoft.com/office/mac/office/2008/main" xmlns:lc="http://schemas.openxmlformats.org/drawingml/2006/lockedCanvas" xmlns=""/>
            </a:ext>
          </a:extLst>
        </p:spPr>
        <p:style>
          <a:lnRef idx="1">
            <a:schemeClr val="accent1"/>
          </a:lnRef>
          <a:fillRef idx="3">
            <a:schemeClr val="accent1"/>
          </a:fillRef>
          <a:effectRef idx="2">
            <a:schemeClr val="accent1"/>
          </a:effectRef>
          <a:fontRef idx="minor">
            <a:schemeClr val="lt1"/>
          </a:fontRef>
        </p:style>
        <p:txBody>
          <a:bodyPr rot="0" spcFirstLastPara="0" vert="horz" wrap="square" lIns="74295" tIns="37148" rIns="74295" bIns="37148" numCol="1" spcCol="0" rtlCol="0" fromWordArt="0" anchor="ctr" anchorCtr="0" forceAA="0" compatLnSpc="1">
            <a:prstTxWarp prst="textNoShape">
              <a:avLst/>
            </a:prstTxWarp>
            <a:noAutofit/>
          </a:bodyPr>
          <a:lstStyle/>
          <a:p>
            <a:pPr algn="ctr">
              <a:lnSpc>
                <a:spcPct val="115000"/>
              </a:lnSpc>
            </a:pPr>
            <a:endParaRPr lang="en-GB" sz="1463">
              <a:latin typeface="Calibri" panose="020F0502020204030204" pitchFamily="34" charset="0"/>
              <a:ea typeface="Calibri" panose="020F0502020204030204" pitchFamily="34" charset="0"/>
              <a:cs typeface="Times New Roman" panose="02020603050405020304" pitchFamily="18" charset="0"/>
            </a:endParaRPr>
          </a:p>
        </p:txBody>
      </p:sp>
      <p:sp>
        <p:nvSpPr>
          <p:cNvPr id="7" name="Rectangle 6">
            <a:extLst>
              <a:ext uri="{FF2B5EF4-FFF2-40B4-BE49-F238E27FC236}">
                <a16:creationId xmlns:a16="http://schemas.microsoft.com/office/drawing/2014/main" id="{063D81CC-B0B3-91DE-4AD5-B483FD3509AF}"/>
              </a:ext>
            </a:extLst>
          </p:cNvPr>
          <p:cNvSpPr/>
          <p:nvPr/>
        </p:nvSpPr>
        <p:spPr>
          <a:xfrm>
            <a:off x="0" y="6306219"/>
            <a:ext cx="9906000" cy="547227"/>
          </a:xfrm>
          <a:prstGeom prst="rect">
            <a:avLst/>
          </a:prstGeom>
          <a:solidFill>
            <a:srgbClr val="002E6E"/>
          </a:solidFill>
          <a:ln>
            <a:noFill/>
          </a:ln>
          <a:effectLst/>
          <a:extLst>
            <a:ext uri="{FAA26D3D-D897-4be2-8F04-BA451C77F1D7}">
              <ma14:placeholderFlag xmlns:wpc="http://schemas.microsoft.com/office/word/2010/wordprocessingCanvas" xmlns:cx="http://schemas.microsoft.com/office/drawing/2014/chartex" xmlns:cx1="http://schemas.microsoft.com/office/drawing/2015/9/8/chartex" xmlns:cx2="http://schemas.microsoft.com/office/drawing/2015/10/21/chartex" xmlns:cx3="http://schemas.microsoft.com/office/drawing/2016/5/9/chartex" xmlns:cx4="http://schemas.microsoft.com/office/drawing/2016/5/10/chartex" xmlns:cx5="http://schemas.microsoft.com/office/drawing/2016/5/11/chartex" xmlns:cx6="http://schemas.microsoft.com/office/drawing/2016/5/12/chartex" xmlns:cx7="http://schemas.microsoft.com/office/drawing/2016/5/13/chartex" xmlns:cx8="http://schemas.microsoft.com/office/drawing/2016/5/14/chartex" xmlns:mc="http://schemas.openxmlformats.org/markup-compatibility/2006" xmlns:aink="http://schemas.microsoft.com/office/drawing/2016/ink" xmlns:am3d="http://schemas.microsoft.com/office/drawing/2017/model3d" xmlns:oel="http://schemas.microsoft.com/office/2019/extlst" xmlns:m="http://schemas.openxmlformats.org/officeDocument/2006/math" xmlns:wp14="http://schemas.microsoft.com/office/word/2010/wordprocessingDrawing" xmlns:wp="http://schemas.openxmlformats.org/drawingml/2006/wordprocessingDrawing" xmlns:w14="http://schemas.microsoft.com/office/word/2010/wordml" xmlns:w15="http://schemas.microsoft.com/office/word/2012/wordml" xmlns:w16cex="http://schemas.microsoft.com/office/word/2018/wordml/cex" xmlns:w16cid="http://schemas.microsoft.com/office/word/2016/wordml/cid" xmlns:w16="http://schemas.microsoft.com/office/word/2018/wordml" xmlns:w16sdtdh="http://schemas.microsoft.com/office/word/2020/wordml/sdtdatahash" xmlns:w16se="http://schemas.microsoft.com/office/word/2015/wordml/symex" xmlns:wpg="http://schemas.microsoft.com/office/word/2010/wordprocessingGroup" xmlns:wpi="http://schemas.microsoft.com/office/word/2010/wordprocessingInk" xmlns:wne="http://schemas.microsoft.com/office/word/2006/wordml" xmlns:wps="http://schemas.microsoft.com/office/word/2010/wordprocessingShape" xmlns:arto="http://schemas.microsoft.com/office/word/2006/arto" xmlns:ma14="http://schemas.microsoft.com/office/mac/drawingml/2011/main" xmlns:w="http://schemas.openxmlformats.org/wordprocessingml/2006/main" xmlns:w10="urn:schemas-microsoft-com:office:word" xmlns:v="urn:schemas-microsoft-com:vml" xmlns:o="urn:schemas-microsoft-com:office:office" xmlns:mv="urn:schemas-microsoft-com:mac:vml" xmlns:mo="http://schemas.microsoft.com/office/mac/office/2008/main" xmlns:lc="http://schemas.openxmlformats.org/drawingml/2006/lockedCanvas" xmlns=""/>
            </a:ext>
            <a:ext uri="{C572A759-6A51-4108-AA02-DFA0A04FC94B}">
              <ma14:wrappingTextBoxFlag xmlns:wpc="http://schemas.microsoft.com/office/word/2010/wordprocessingCanvas" xmlns:cx="http://schemas.microsoft.com/office/drawing/2014/chartex" xmlns:cx1="http://schemas.microsoft.com/office/drawing/2015/9/8/chartex" xmlns:cx2="http://schemas.microsoft.com/office/drawing/2015/10/21/chartex" xmlns:cx3="http://schemas.microsoft.com/office/drawing/2016/5/9/chartex" xmlns:cx4="http://schemas.microsoft.com/office/drawing/2016/5/10/chartex" xmlns:cx5="http://schemas.microsoft.com/office/drawing/2016/5/11/chartex" xmlns:cx6="http://schemas.microsoft.com/office/drawing/2016/5/12/chartex" xmlns:cx7="http://schemas.microsoft.com/office/drawing/2016/5/13/chartex" xmlns:cx8="http://schemas.microsoft.com/office/drawing/2016/5/14/chartex" xmlns:mc="http://schemas.openxmlformats.org/markup-compatibility/2006" xmlns:aink="http://schemas.microsoft.com/office/drawing/2016/ink" xmlns:am3d="http://schemas.microsoft.com/office/drawing/2017/model3d" xmlns:oel="http://schemas.microsoft.com/office/2019/extlst" xmlns:m="http://schemas.openxmlformats.org/officeDocument/2006/math" xmlns:wp14="http://schemas.microsoft.com/office/word/2010/wordprocessingDrawing" xmlns:wp="http://schemas.openxmlformats.org/drawingml/2006/wordprocessingDrawing" xmlns:w14="http://schemas.microsoft.com/office/word/2010/wordml" xmlns:w15="http://schemas.microsoft.com/office/word/2012/wordml" xmlns:w16cex="http://schemas.microsoft.com/office/word/2018/wordml/cex" xmlns:w16cid="http://schemas.microsoft.com/office/word/2016/wordml/cid" xmlns:w16="http://schemas.microsoft.com/office/word/2018/wordml" xmlns:w16sdtdh="http://schemas.microsoft.com/office/word/2020/wordml/sdtdatahash" xmlns:w16se="http://schemas.microsoft.com/office/word/2015/wordml/symex" xmlns:wpg="http://schemas.microsoft.com/office/word/2010/wordprocessingGroup" xmlns:wpi="http://schemas.microsoft.com/office/word/2010/wordprocessingInk" xmlns:wne="http://schemas.microsoft.com/office/word/2006/wordml" xmlns:wps="http://schemas.microsoft.com/office/word/2010/wordprocessingShape" xmlns:arto="http://schemas.microsoft.com/office/word/2006/arto" xmlns:ma14="http://schemas.microsoft.com/office/mac/drawingml/2011/main" xmlns:w="http://schemas.openxmlformats.org/wordprocessingml/2006/main" xmlns:w10="urn:schemas-microsoft-com:office:word" xmlns:v="urn:schemas-microsoft-com:vml" xmlns:o="urn:schemas-microsoft-com:office:office" xmlns:mv="urn:schemas-microsoft-com:mac:vml" xmlns:mo="http://schemas.microsoft.com/office/mac/office/2008/main" xmlns:lc="http://schemas.openxmlformats.org/drawingml/2006/lockedCanvas" xmlns=""/>
            </a:ext>
          </a:extLst>
        </p:spPr>
        <p:style>
          <a:lnRef idx="1">
            <a:schemeClr val="accent1"/>
          </a:lnRef>
          <a:fillRef idx="3">
            <a:schemeClr val="accent1"/>
          </a:fillRef>
          <a:effectRef idx="2">
            <a:schemeClr val="accent1"/>
          </a:effectRef>
          <a:fontRef idx="minor">
            <a:schemeClr val="lt1"/>
          </a:fontRef>
        </p:style>
        <p:txBody>
          <a:bodyPr rot="0" spcFirstLastPara="0" vert="horz" wrap="square" lIns="74295" tIns="37148" rIns="74295" bIns="37148" numCol="1" spcCol="0" rtlCol="0" fromWordArt="0" anchor="ctr" anchorCtr="0" forceAA="0" compatLnSpc="1">
            <a:prstTxWarp prst="textNoShape">
              <a:avLst/>
            </a:prstTxWarp>
            <a:noAutofit/>
          </a:bodyPr>
          <a:lstStyle/>
          <a:p>
            <a:pPr algn="ctr">
              <a:lnSpc>
                <a:spcPct val="115000"/>
              </a:lnSpc>
            </a:pPr>
            <a:endParaRPr lang="en-GB" sz="1463">
              <a:latin typeface="Calibri" panose="020F0502020204030204" pitchFamily="34" charset="0"/>
              <a:ea typeface="Calibri" panose="020F0502020204030204" pitchFamily="34" charset="0"/>
              <a:cs typeface="Times New Roman" panose="02020603050405020304" pitchFamily="18" charset="0"/>
            </a:endParaRPr>
          </a:p>
          <a:p>
            <a:pPr algn="ctr">
              <a:lnSpc>
                <a:spcPct val="115000"/>
              </a:lnSpc>
            </a:pPr>
            <a:r>
              <a:rPr lang="en-GB" sz="1463">
                <a:latin typeface="Calibri" panose="020F0502020204030204" pitchFamily="34" charset="0"/>
                <a:ea typeface="Calibri" panose="020F0502020204030204" pitchFamily="34" charset="0"/>
                <a:cs typeface="Times New Roman" panose="02020603050405020304" pitchFamily="18" charset="0"/>
              </a:rPr>
              <a:t>Call us on 01202 673131								Visit www.jamesandsons.co.uk</a:t>
            </a:r>
          </a:p>
          <a:p>
            <a:pPr algn="ctr">
              <a:lnSpc>
                <a:spcPct val="115000"/>
              </a:lnSpc>
            </a:pPr>
            <a:endParaRPr lang="en-GB" sz="1463">
              <a:latin typeface="Calibri" panose="020F0502020204030204" pitchFamily="34" charset="0"/>
              <a:ea typeface="Calibri" panose="020F0502020204030204" pitchFamily="34" charset="0"/>
              <a:cs typeface="Times New Roman" panose="02020603050405020304" pitchFamily="18" charset="0"/>
            </a:endParaRPr>
          </a:p>
        </p:txBody>
      </p:sp>
      <p:pic>
        <p:nvPicPr>
          <p:cNvPr id="5" name="Picture 4" descr="LEADERS&#10;&#10;AI-generated content may be incorrect.">
            <a:extLst>
              <a:ext uri="{FF2B5EF4-FFF2-40B4-BE49-F238E27FC236}">
                <a16:creationId xmlns:a16="http://schemas.microsoft.com/office/drawing/2014/main" id="{DC027A11-040F-2025-463C-3359BD51742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195639"/>
            <a:ext cx="4995218" cy="2809810"/>
          </a:xfrm>
          <a:prstGeom prst="rect">
            <a:avLst/>
          </a:prstGeom>
        </p:spPr>
      </p:pic>
      <p:pic>
        <p:nvPicPr>
          <p:cNvPr id="9" name="Picture 8" descr="The image depicts a modern office space with neatly organized desks, chairs, and office supplies, along with a sign indicating it belongs to One Company.&#10;&#10;AI-generated content may be incorrect.">
            <a:extLst>
              <a:ext uri="{FF2B5EF4-FFF2-40B4-BE49-F238E27FC236}">
                <a16:creationId xmlns:a16="http://schemas.microsoft.com/office/drawing/2014/main" id="{5BD0AD84-6C36-6D63-5DCD-D52D6F6CAF28}"/>
              </a:ext>
            </a:extLst>
          </p:cNvPr>
          <p:cNvPicPr>
            <a:picLocks noChangeAspect="1"/>
          </p:cNvPicPr>
          <p:nvPr/>
        </p:nvPicPr>
        <p:blipFill>
          <a:blip r:embed="rId3">
            <a:extLst>
              <a:ext uri="{28A0092B-C50C-407E-A947-70E740481C1C}">
                <a14:useLocalDpi xmlns:a14="http://schemas.microsoft.com/office/drawing/2010/main" val="0"/>
              </a:ext>
            </a:extLst>
          </a:blip>
          <a:srcRect r="8599"/>
          <a:stretch>
            <a:fillRect/>
          </a:stretch>
        </p:blipFill>
        <p:spPr>
          <a:xfrm>
            <a:off x="4713365" y="1"/>
            <a:ext cx="5192636" cy="3195637"/>
          </a:xfrm>
          <a:prstGeom prst="rect">
            <a:avLst/>
          </a:prstGeom>
        </p:spPr>
      </p:pic>
      <p:pic>
        <p:nvPicPr>
          <p:cNvPr id="3" name="Picture 2" descr="The image depicts an office environment with a desk, shelves filled with boxes, and a window with a view of a brick building.&#10;&#10;AI-generated content may be incorrect.">
            <a:extLst>
              <a:ext uri="{FF2B5EF4-FFF2-40B4-BE49-F238E27FC236}">
                <a16:creationId xmlns:a16="http://schemas.microsoft.com/office/drawing/2014/main" id="{99A273AA-3F2A-598C-7899-336AE492C13C}"/>
              </a:ext>
            </a:extLst>
          </p:cNvPr>
          <p:cNvPicPr>
            <a:picLocks noChangeAspect="1"/>
          </p:cNvPicPr>
          <p:nvPr/>
        </p:nvPicPr>
        <p:blipFill>
          <a:blip r:embed="rId4">
            <a:extLst>
              <a:ext uri="{28A0092B-C50C-407E-A947-70E740481C1C}">
                <a14:useLocalDpi xmlns:a14="http://schemas.microsoft.com/office/drawing/2010/main" val="0"/>
              </a:ext>
            </a:extLst>
          </a:blip>
          <a:srcRect l="12074"/>
          <a:stretch>
            <a:fillRect/>
          </a:stretch>
        </p:blipFill>
        <p:spPr>
          <a:xfrm>
            <a:off x="0" y="0"/>
            <a:ext cx="4995218" cy="3195638"/>
          </a:xfrm>
          <a:prstGeom prst="rect">
            <a:avLst/>
          </a:prstGeom>
        </p:spPr>
      </p:pic>
      <p:pic>
        <p:nvPicPr>
          <p:cNvPr id="11" name="Picture 10" descr="RAPESCO&#10;&#10;AI-generated content may be incorrect.">
            <a:extLst>
              <a:ext uri="{FF2B5EF4-FFF2-40B4-BE49-F238E27FC236}">
                <a16:creationId xmlns:a16="http://schemas.microsoft.com/office/drawing/2014/main" id="{BAAFE9F6-1DEF-BE51-C820-676F613C1FA0}"/>
              </a:ext>
            </a:extLst>
          </p:cNvPr>
          <p:cNvPicPr>
            <a:picLocks noChangeAspect="1"/>
          </p:cNvPicPr>
          <p:nvPr/>
        </p:nvPicPr>
        <p:blipFill>
          <a:blip r:embed="rId5">
            <a:extLst>
              <a:ext uri="{28A0092B-C50C-407E-A947-70E740481C1C}">
                <a14:useLocalDpi xmlns:a14="http://schemas.microsoft.com/office/drawing/2010/main" val="0"/>
              </a:ext>
            </a:extLst>
          </a:blip>
          <a:srcRect l="-1" r="1690"/>
          <a:stretch>
            <a:fillRect/>
          </a:stretch>
        </p:blipFill>
        <p:spPr>
          <a:xfrm>
            <a:off x="4995218" y="3195639"/>
            <a:ext cx="4910782" cy="2809810"/>
          </a:xfrm>
          <a:prstGeom prst="rect">
            <a:avLst/>
          </a:prstGeom>
        </p:spPr>
      </p:pic>
    </p:spTree>
    <p:extLst>
      <p:ext uri="{BB962C8B-B14F-4D97-AF65-F5344CB8AC3E}">
        <p14:creationId xmlns:p14="http://schemas.microsoft.com/office/powerpoint/2010/main" val="106789594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6C141C-C7B3-560F-87DC-A0E6B63B24DC}"/>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06E92691-2E3A-872C-BF4D-E060C9318A30}"/>
              </a:ext>
            </a:extLst>
          </p:cNvPr>
          <p:cNvSpPr/>
          <p:nvPr/>
        </p:nvSpPr>
        <p:spPr>
          <a:xfrm>
            <a:off x="0" y="6005450"/>
            <a:ext cx="9906000" cy="303570"/>
          </a:xfrm>
          <a:prstGeom prst="rect">
            <a:avLst/>
          </a:prstGeom>
          <a:solidFill>
            <a:srgbClr val="00A75C"/>
          </a:solidFill>
          <a:ln>
            <a:noFill/>
          </a:ln>
          <a:effectLst/>
          <a:extLst>
            <a:ext uri="{FAA26D3D-D897-4be2-8F04-BA451C77F1D7}">
              <ma14:placeholderFlag xmlns:lc="http://schemas.openxmlformats.org/drawingml/2006/lockedCanvas" xmlns:mo="http://schemas.microsoft.com/office/mac/office/2008/main" xmlns:mv="urn:schemas-microsoft-com:mac:vml" xmlns:o="urn:schemas-microsoft-com:office:office" xmlns:v="urn:schemas-microsoft-com:vml" xmlns:w10="urn:schemas-microsoft-com:office:word" xmlns:w="http://schemas.openxmlformats.org/wordprocessingml/2006/main" xmlns:ma14="http://schemas.microsoft.com/office/mac/drawingml/2011/main" xmlns:arto="http://schemas.microsoft.com/office/word/2006/arto" xmlns:wps="http://schemas.microsoft.com/office/word/2010/wordprocessingShape" xmlns:wne="http://schemas.microsoft.com/office/word/2006/wordml" xmlns:wpi="http://schemas.microsoft.com/office/word/2010/wordprocessingInk" xmlns:wpg="http://schemas.microsoft.com/office/word/2010/wordprocessingGroup" xmlns:w16se="http://schemas.microsoft.com/office/word/2015/wordml/symex" xmlns:w16sdtdh="http://schemas.microsoft.com/office/word/2020/wordml/sdtdatahash" xmlns:w16="http://schemas.microsoft.com/office/word/2018/wordml" xmlns:w16cid="http://schemas.microsoft.com/office/word/2016/wordml/cid" xmlns:w16cex="http://schemas.microsoft.com/office/word/2018/wordml/cex" xmlns:w15="http://schemas.microsoft.com/office/word/2012/wordml" xmlns:w14="http://schemas.microsoft.com/office/word/2010/wordml" xmlns:wp="http://schemas.openxmlformats.org/drawingml/2006/wordprocessingDrawing" xmlns:wp14="http://schemas.microsoft.com/office/word/2010/wordprocessingDrawing" xmlns:m="http://schemas.openxmlformats.org/officeDocument/2006/math" xmlns:oel="http://schemas.microsoft.com/office/2019/extlst" xmlns:am3d="http://schemas.microsoft.com/office/drawing/2017/model3d" xmlns:aink="http://schemas.microsoft.com/office/drawing/2016/ink" xmlns:mc="http://schemas.openxmlformats.org/markup-compatibility/2006" xmlns:cx8="http://schemas.microsoft.com/office/drawing/2016/5/14/chartex" xmlns:cx7="http://schemas.microsoft.com/office/drawing/2016/5/13/chartex" xmlns:cx6="http://schemas.microsoft.com/office/drawing/2016/5/12/chartex" xmlns:cx5="http://schemas.microsoft.com/office/drawing/2016/5/11/chartex" xmlns:cx4="http://schemas.microsoft.com/office/drawing/2016/5/10/chartex" xmlns:cx3="http://schemas.microsoft.com/office/drawing/2016/5/9/chartex" xmlns:cx2="http://schemas.microsoft.com/office/drawing/2015/10/21/chartex" xmlns:cx1="http://schemas.microsoft.com/office/drawing/2015/9/8/chartex" xmlns:cx="http://schemas.microsoft.com/office/drawing/2014/chartex" xmlns:wpc="http://schemas.microsoft.com/office/word/2010/wordprocessingCanvas" xmlns=""/>
            </a:ext>
            <a:ext uri="{C572A759-6A51-4108-AA02-DFA0A04FC94B}">
              <ma14:wrappingTextBoxFlag xmlns:lc="http://schemas.openxmlformats.org/drawingml/2006/lockedCanvas" xmlns:mo="http://schemas.microsoft.com/office/mac/office/2008/main" xmlns:mv="urn:schemas-microsoft-com:mac:vml" xmlns:o="urn:schemas-microsoft-com:office:office" xmlns:v="urn:schemas-microsoft-com:vml" xmlns:w10="urn:schemas-microsoft-com:office:word" xmlns:w="http://schemas.openxmlformats.org/wordprocessingml/2006/main" xmlns:ma14="http://schemas.microsoft.com/office/mac/drawingml/2011/main" xmlns:arto="http://schemas.microsoft.com/office/word/2006/arto" xmlns:wps="http://schemas.microsoft.com/office/word/2010/wordprocessingShape" xmlns:wne="http://schemas.microsoft.com/office/word/2006/wordml" xmlns:wpi="http://schemas.microsoft.com/office/word/2010/wordprocessingInk" xmlns:wpg="http://schemas.microsoft.com/office/word/2010/wordprocessingGroup" xmlns:w16se="http://schemas.microsoft.com/office/word/2015/wordml/symex" xmlns:w16sdtdh="http://schemas.microsoft.com/office/word/2020/wordml/sdtdatahash" xmlns:w16="http://schemas.microsoft.com/office/word/2018/wordml" xmlns:w16cid="http://schemas.microsoft.com/office/word/2016/wordml/cid" xmlns:w16cex="http://schemas.microsoft.com/office/word/2018/wordml/cex" xmlns:w15="http://schemas.microsoft.com/office/word/2012/wordml" xmlns:w14="http://schemas.microsoft.com/office/word/2010/wordml" xmlns:wp="http://schemas.openxmlformats.org/drawingml/2006/wordprocessingDrawing" xmlns:wp14="http://schemas.microsoft.com/office/word/2010/wordprocessingDrawing" xmlns:m="http://schemas.openxmlformats.org/officeDocument/2006/math" xmlns:oel="http://schemas.microsoft.com/office/2019/extlst" xmlns:am3d="http://schemas.microsoft.com/office/drawing/2017/model3d" xmlns:aink="http://schemas.microsoft.com/office/drawing/2016/ink" xmlns:mc="http://schemas.openxmlformats.org/markup-compatibility/2006" xmlns:cx8="http://schemas.microsoft.com/office/drawing/2016/5/14/chartex" xmlns:cx7="http://schemas.microsoft.com/office/drawing/2016/5/13/chartex" xmlns:cx6="http://schemas.microsoft.com/office/drawing/2016/5/12/chartex" xmlns:cx5="http://schemas.microsoft.com/office/drawing/2016/5/11/chartex" xmlns:cx4="http://schemas.microsoft.com/office/drawing/2016/5/10/chartex" xmlns:cx3="http://schemas.microsoft.com/office/drawing/2016/5/9/chartex" xmlns:cx2="http://schemas.microsoft.com/office/drawing/2015/10/21/chartex" xmlns:cx1="http://schemas.microsoft.com/office/drawing/2015/9/8/chartex" xmlns:cx="http://schemas.microsoft.com/office/drawing/2014/chartex" xmlns:wpc="http://schemas.microsoft.com/office/word/2010/wordprocessingCanvas" xmlns=""/>
            </a:ext>
          </a:extLst>
        </p:spPr>
        <p:style>
          <a:lnRef idx="1">
            <a:schemeClr val="accent1"/>
          </a:lnRef>
          <a:fillRef idx="3">
            <a:schemeClr val="accent1"/>
          </a:fillRef>
          <a:effectRef idx="2">
            <a:schemeClr val="accent1"/>
          </a:effectRef>
          <a:fontRef idx="minor">
            <a:schemeClr val="lt1"/>
          </a:fontRef>
        </p:style>
        <p:txBody>
          <a:bodyPr rot="0" spcFirstLastPara="0" vert="horz" wrap="square" lIns="74295" tIns="37148" rIns="74295" bIns="37148" numCol="1" spcCol="0" rtlCol="0" fromWordArt="0" anchor="ctr" anchorCtr="0" forceAA="0" compatLnSpc="1">
            <a:prstTxWarp prst="textNoShape">
              <a:avLst/>
            </a:prstTxWarp>
            <a:noAutofit/>
          </a:bodyPr>
          <a:lstStyle/>
          <a:p>
            <a:pPr algn="ctr">
              <a:lnSpc>
                <a:spcPct val="115000"/>
              </a:lnSpc>
            </a:pPr>
            <a:endParaRPr lang="en-GB" sz="1463">
              <a:latin typeface="Calibri" panose="020F0502020204030204" pitchFamily="34" charset="0"/>
              <a:ea typeface="Calibri" panose="020F0502020204030204" pitchFamily="34" charset="0"/>
              <a:cs typeface="Times New Roman" panose="02020603050405020304" pitchFamily="18" charset="0"/>
            </a:endParaRPr>
          </a:p>
        </p:txBody>
      </p:sp>
      <p:sp>
        <p:nvSpPr>
          <p:cNvPr id="7" name="Rectangle 6">
            <a:extLst>
              <a:ext uri="{FF2B5EF4-FFF2-40B4-BE49-F238E27FC236}">
                <a16:creationId xmlns:a16="http://schemas.microsoft.com/office/drawing/2014/main" id="{B2B19C7B-3AB8-C4D9-34C9-A8312205A14D}"/>
              </a:ext>
            </a:extLst>
          </p:cNvPr>
          <p:cNvSpPr/>
          <p:nvPr/>
        </p:nvSpPr>
        <p:spPr>
          <a:xfrm>
            <a:off x="0" y="6306219"/>
            <a:ext cx="9906000" cy="547227"/>
          </a:xfrm>
          <a:prstGeom prst="rect">
            <a:avLst/>
          </a:prstGeom>
          <a:solidFill>
            <a:srgbClr val="002E6E"/>
          </a:solidFill>
          <a:ln>
            <a:noFill/>
          </a:ln>
          <a:effectLst/>
          <a:extLst>
            <a:ext uri="{FAA26D3D-D897-4be2-8F04-BA451C77F1D7}">
              <ma14:placeholderFlag xmlns:lc="http://schemas.openxmlformats.org/drawingml/2006/lockedCanvas" xmlns:mo="http://schemas.microsoft.com/office/mac/office/2008/main" xmlns:mv="urn:schemas-microsoft-com:mac:vml" xmlns:o="urn:schemas-microsoft-com:office:office" xmlns:v="urn:schemas-microsoft-com:vml" xmlns:w10="urn:schemas-microsoft-com:office:word" xmlns:w="http://schemas.openxmlformats.org/wordprocessingml/2006/main" xmlns:ma14="http://schemas.microsoft.com/office/mac/drawingml/2011/main" xmlns:arto="http://schemas.microsoft.com/office/word/2006/arto" xmlns:wps="http://schemas.microsoft.com/office/word/2010/wordprocessingShape" xmlns:wne="http://schemas.microsoft.com/office/word/2006/wordml" xmlns:wpi="http://schemas.microsoft.com/office/word/2010/wordprocessingInk" xmlns:wpg="http://schemas.microsoft.com/office/word/2010/wordprocessingGroup" xmlns:w16se="http://schemas.microsoft.com/office/word/2015/wordml/symex" xmlns:w16sdtdh="http://schemas.microsoft.com/office/word/2020/wordml/sdtdatahash" xmlns:w16="http://schemas.microsoft.com/office/word/2018/wordml" xmlns:w16cid="http://schemas.microsoft.com/office/word/2016/wordml/cid" xmlns:w16cex="http://schemas.microsoft.com/office/word/2018/wordml/cex" xmlns:w15="http://schemas.microsoft.com/office/word/2012/wordml" xmlns:w14="http://schemas.microsoft.com/office/word/2010/wordml" xmlns:wp="http://schemas.openxmlformats.org/drawingml/2006/wordprocessingDrawing" xmlns:wp14="http://schemas.microsoft.com/office/word/2010/wordprocessingDrawing" xmlns:m="http://schemas.openxmlformats.org/officeDocument/2006/math" xmlns:oel="http://schemas.microsoft.com/office/2019/extlst" xmlns:am3d="http://schemas.microsoft.com/office/drawing/2017/model3d" xmlns:aink="http://schemas.microsoft.com/office/drawing/2016/ink" xmlns:mc="http://schemas.openxmlformats.org/markup-compatibility/2006" xmlns:cx8="http://schemas.microsoft.com/office/drawing/2016/5/14/chartex" xmlns:cx7="http://schemas.microsoft.com/office/drawing/2016/5/13/chartex" xmlns:cx6="http://schemas.microsoft.com/office/drawing/2016/5/12/chartex" xmlns:cx5="http://schemas.microsoft.com/office/drawing/2016/5/11/chartex" xmlns:cx4="http://schemas.microsoft.com/office/drawing/2016/5/10/chartex" xmlns:cx3="http://schemas.microsoft.com/office/drawing/2016/5/9/chartex" xmlns:cx2="http://schemas.microsoft.com/office/drawing/2015/10/21/chartex" xmlns:cx1="http://schemas.microsoft.com/office/drawing/2015/9/8/chartex" xmlns:cx="http://schemas.microsoft.com/office/drawing/2014/chartex" xmlns:wpc="http://schemas.microsoft.com/office/word/2010/wordprocessingCanvas" xmlns=""/>
            </a:ext>
            <a:ext uri="{C572A759-6A51-4108-AA02-DFA0A04FC94B}">
              <ma14:wrappingTextBoxFlag xmlns:lc="http://schemas.openxmlformats.org/drawingml/2006/lockedCanvas" xmlns:mo="http://schemas.microsoft.com/office/mac/office/2008/main" xmlns:mv="urn:schemas-microsoft-com:mac:vml" xmlns:o="urn:schemas-microsoft-com:office:office" xmlns:v="urn:schemas-microsoft-com:vml" xmlns:w10="urn:schemas-microsoft-com:office:word" xmlns:w="http://schemas.openxmlformats.org/wordprocessingml/2006/main" xmlns:ma14="http://schemas.microsoft.com/office/mac/drawingml/2011/main" xmlns:arto="http://schemas.microsoft.com/office/word/2006/arto" xmlns:wps="http://schemas.microsoft.com/office/word/2010/wordprocessingShape" xmlns:wne="http://schemas.microsoft.com/office/word/2006/wordml" xmlns:wpi="http://schemas.microsoft.com/office/word/2010/wordprocessingInk" xmlns:wpg="http://schemas.microsoft.com/office/word/2010/wordprocessingGroup" xmlns:w16se="http://schemas.microsoft.com/office/word/2015/wordml/symex" xmlns:w16sdtdh="http://schemas.microsoft.com/office/word/2020/wordml/sdtdatahash" xmlns:w16="http://schemas.microsoft.com/office/word/2018/wordml" xmlns:w16cid="http://schemas.microsoft.com/office/word/2016/wordml/cid" xmlns:w16cex="http://schemas.microsoft.com/office/word/2018/wordml/cex" xmlns:w15="http://schemas.microsoft.com/office/word/2012/wordml" xmlns:w14="http://schemas.microsoft.com/office/word/2010/wordml" xmlns:wp="http://schemas.openxmlformats.org/drawingml/2006/wordprocessingDrawing" xmlns:wp14="http://schemas.microsoft.com/office/word/2010/wordprocessingDrawing" xmlns:m="http://schemas.openxmlformats.org/officeDocument/2006/math" xmlns:oel="http://schemas.microsoft.com/office/2019/extlst" xmlns:am3d="http://schemas.microsoft.com/office/drawing/2017/model3d" xmlns:aink="http://schemas.microsoft.com/office/drawing/2016/ink" xmlns:mc="http://schemas.openxmlformats.org/markup-compatibility/2006" xmlns:cx8="http://schemas.microsoft.com/office/drawing/2016/5/14/chartex" xmlns:cx7="http://schemas.microsoft.com/office/drawing/2016/5/13/chartex" xmlns:cx6="http://schemas.microsoft.com/office/drawing/2016/5/12/chartex" xmlns:cx5="http://schemas.microsoft.com/office/drawing/2016/5/11/chartex" xmlns:cx4="http://schemas.microsoft.com/office/drawing/2016/5/10/chartex" xmlns:cx3="http://schemas.microsoft.com/office/drawing/2016/5/9/chartex" xmlns:cx2="http://schemas.microsoft.com/office/drawing/2015/10/21/chartex" xmlns:cx1="http://schemas.microsoft.com/office/drawing/2015/9/8/chartex" xmlns:cx="http://schemas.microsoft.com/office/drawing/2014/chartex" xmlns:wpc="http://schemas.microsoft.com/office/word/2010/wordprocessingCanvas" xmlns=""/>
            </a:ext>
          </a:extLst>
        </p:spPr>
        <p:style>
          <a:lnRef idx="1">
            <a:schemeClr val="accent1"/>
          </a:lnRef>
          <a:fillRef idx="3">
            <a:schemeClr val="accent1"/>
          </a:fillRef>
          <a:effectRef idx="2">
            <a:schemeClr val="accent1"/>
          </a:effectRef>
          <a:fontRef idx="minor">
            <a:schemeClr val="lt1"/>
          </a:fontRef>
        </p:style>
        <p:txBody>
          <a:bodyPr rot="0" spcFirstLastPara="0" vert="horz" wrap="square" lIns="74295" tIns="37148" rIns="74295" bIns="37148" numCol="1" spcCol="0" rtlCol="0" fromWordArt="0" anchor="ctr" anchorCtr="0" forceAA="0" compatLnSpc="1">
            <a:prstTxWarp prst="textNoShape">
              <a:avLst/>
            </a:prstTxWarp>
            <a:noAutofit/>
          </a:bodyPr>
          <a:lstStyle/>
          <a:p>
            <a:pPr algn="ctr">
              <a:lnSpc>
                <a:spcPct val="115000"/>
              </a:lnSpc>
            </a:pPr>
            <a:endParaRPr lang="en-GB" sz="1463">
              <a:latin typeface="Calibri" panose="020F0502020204030204" pitchFamily="34" charset="0"/>
              <a:ea typeface="Calibri" panose="020F0502020204030204" pitchFamily="34" charset="0"/>
              <a:cs typeface="Times New Roman" panose="02020603050405020304" pitchFamily="18" charset="0"/>
            </a:endParaRPr>
          </a:p>
          <a:p>
            <a:pPr algn="ctr">
              <a:lnSpc>
                <a:spcPct val="115000"/>
              </a:lnSpc>
            </a:pPr>
            <a:r>
              <a:rPr lang="en-GB" sz="1463">
                <a:latin typeface="Calibri" panose="020F0502020204030204" pitchFamily="34" charset="0"/>
                <a:ea typeface="Calibri" panose="020F0502020204030204" pitchFamily="34" charset="0"/>
                <a:cs typeface="Times New Roman" panose="02020603050405020304" pitchFamily="18" charset="0"/>
              </a:rPr>
              <a:t>Call us on 01202 673131								Visit www.jamesandsons.co.uk</a:t>
            </a:r>
          </a:p>
          <a:p>
            <a:pPr algn="ctr">
              <a:lnSpc>
                <a:spcPct val="115000"/>
              </a:lnSpc>
            </a:pPr>
            <a:endParaRPr lang="en-GB" sz="1463">
              <a:latin typeface="Calibri" panose="020F0502020204030204" pitchFamily="34" charset="0"/>
              <a:ea typeface="Calibri" panose="020F0502020204030204" pitchFamily="34" charset="0"/>
              <a:cs typeface="Times New Roman" panose="02020603050405020304" pitchFamily="18" charset="0"/>
            </a:endParaRPr>
          </a:p>
        </p:txBody>
      </p:sp>
      <p:pic>
        <p:nvPicPr>
          <p:cNvPr id="4" name="Picture 3">
            <a:extLst>
              <a:ext uri="{FF2B5EF4-FFF2-40B4-BE49-F238E27FC236}">
                <a16:creationId xmlns:a16="http://schemas.microsoft.com/office/drawing/2014/main" id="{9E0DB40E-1FB9-01BD-BAA8-9D4A14B1AD8B}"/>
              </a:ext>
            </a:extLst>
          </p:cNvPr>
          <p:cNvPicPr>
            <a:picLocks noChangeAspect="1"/>
          </p:cNvPicPr>
          <p:nvPr/>
        </p:nvPicPr>
        <p:blipFill>
          <a:blip r:embed="rId2"/>
          <a:srcRect r="7215"/>
          <a:stretch>
            <a:fillRect/>
          </a:stretch>
        </p:blipFill>
        <p:spPr>
          <a:xfrm>
            <a:off x="0" y="0"/>
            <a:ext cx="9906000" cy="6005450"/>
          </a:xfrm>
          <a:prstGeom prst="rect">
            <a:avLst/>
          </a:prstGeom>
        </p:spPr>
      </p:pic>
    </p:spTree>
    <p:extLst>
      <p:ext uri="{BB962C8B-B14F-4D97-AF65-F5344CB8AC3E}">
        <p14:creationId xmlns:p14="http://schemas.microsoft.com/office/powerpoint/2010/main" val="38840813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0A910EEF-CC11-F156-9DDE-3B7E91197414}"/>
              </a:ext>
            </a:extLst>
          </p:cNvPr>
          <p:cNvSpPr/>
          <p:nvPr/>
        </p:nvSpPr>
        <p:spPr>
          <a:xfrm>
            <a:off x="0" y="6005450"/>
            <a:ext cx="9906000" cy="303570"/>
          </a:xfrm>
          <a:prstGeom prst="rect">
            <a:avLst/>
          </a:prstGeom>
          <a:solidFill>
            <a:srgbClr val="00A75C"/>
          </a:solidFill>
          <a:ln>
            <a:noFill/>
          </a:ln>
          <a:effectLst/>
          <a:extLst>
            <a:ext uri="{FAA26D3D-D897-4be2-8F04-BA451C77F1D7}">
              <ma14:placeholderFlag xmlns:wpc="http://schemas.microsoft.com/office/word/2010/wordprocessingCanvas" xmlns:cx="http://schemas.microsoft.com/office/drawing/2014/chartex" xmlns:cx1="http://schemas.microsoft.com/office/drawing/2015/9/8/chartex" xmlns:cx2="http://schemas.microsoft.com/office/drawing/2015/10/21/chartex" xmlns:cx3="http://schemas.microsoft.com/office/drawing/2016/5/9/chartex" xmlns:cx4="http://schemas.microsoft.com/office/drawing/2016/5/10/chartex" xmlns:cx5="http://schemas.microsoft.com/office/drawing/2016/5/11/chartex" xmlns:cx6="http://schemas.microsoft.com/office/drawing/2016/5/12/chartex" xmlns:cx7="http://schemas.microsoft.com/office/drawing/2016/5/13/chartex" xmlns:cx8="http://schemas.microsoft.com/office/drawing/2016/5/14/chartex" xmlns:mc="http://schemas.openxmlformats.org/markup-compatibility/2006" xmlns:aink="http://schemas.microsoft.com/office/drawing/2016/ink" xmlns:am3d="http://schemas.microsoft.com/office/drawing/2017/model3d" xmlns:oel="http://schemas.microsoft.com/office/2019/extlst" xmlns:m="http://schemas.openxmlformats.org/officeDocument/2006/math" xmlns:wp14="http://schemas.microsoft.com/office/word/2010/wordprocessingDrawing" xmlns:wp="http://schemas.openxmlformats.org/drawingml/2006/wordprocessingDrawing" xmlns:w14="http://schemas.microsoft.com/office/word/2010/wordml" xmlns:w15="http://schemas.microsoft.com/office/word/2012/wordml" xmlns:w16cex="http://schemas.microsoft.com/office/word/2018/wordml/cex" xmlns:w16cid="http://schemas.microsoft.com/office/word/2016/wordml/cid" xmlns:w16="http://schemas.microsoft.com/office/word/2018/wordml" xmlns:w16sdtdh="http://schemas.microsoft.com/office/word/2020/wordml/sdtdatahash" xmlns:w16se="http://schemas.microsoft.com/office/word/2015/wordml/symex" xmlns:wpg="http://schemas.microsoft.com/office/word/2010/wordprocessingGroup" xmlns:wpi="http://schemas.microsoft.com/office/word/2010/wordprocessingInk" xmlns:wne="http://schemas.microsoft.com/office/word/2006/wordml" xmlns:wps="http://schemas.microsoft.com/office/word/2010/wordprocessingShape" xmlns:arto="http://schemas.microsoft.com/office/word/2006/arto" xmlns:ma14="http://schemas.microsoft.com/office/mac/drawingml/2011/main" xmlns:w="http://schemas.openxmlformats.org/wordprocessingml/2006/main" xmlns:w10="urn:schemas-microsoft-com:office:word" xmlns:v="urn:schemas-microsoft-com:vml" xmlns:o="urn:schemas-microsoft-com:office:office" xmlns:mv="urn:schemas-microsoft-com:mac:vml" xmlns:mo="http://schemas.microsoft.com/office/mac/office/2008/main" xmlns:lc="http://schemas.openxmlformats.org/drawingml/2006/lockedCanvas" xmlns=""/>
            </a:ext>
            <a:ext uri="{C572A759-6A51-4108-AA02-DFA0A04FC94B}">
              <ma14:wrappingTextBoxFlag xmlns:wpc="http://schemas.microsoft.com/office/word/2010/wordprocessingCanvas" xmlns:cx="http://schemas.microsoft.com/office/drawing/2014/chartex" xmlns:cx1="http://schemas.microsoft.com/office/drawing/2015/9/8/chartex" xmlns:cx2="http://schemas.microsoft.com/office/drawing/2015/10/21/chartex" xmlns:cx3="http://schemas.microsoft.com/office/drawing/2016/5/9/chartex" xmlns:cx4="http://schemas.microsoft.com/office/drawing/2016/5/10/chartex" xmlns:cx5="http://schemas.microsoft.com/office/drawing/2016/5/11/chartex" xmlns:cx6="http://schemas.microsoft.com/office/drawing/2016/5/12/chartex" xmlns:cx7="http://schemas.microsoft.com/office/drawing/2016/5/13/chartex" xmlns:cx8="http://schemas.microsoft.com/office/drawing/2016/5/14/chartex" xmlns:mc="http://schemas.openxmlformats.org/markup-compatibility/2006" xmlns:aink="http://schemas.microsoft.com/office/drawing/2016/ink" xmlns:am3d="http://schemas.microsoft.com/office/drawing/2017/model3d" xmlns:oel="http://schemas.microsoft.com/office/2019/extlst" xmlns:m="http://schemas.openxmlformats.org/officeDocument/2006/math" xmlns:wp14="http://schemas.microsoft.com/office/word/2010/wordprocessingDrawing" xmlns:wp="http://schemas.openxmlformats.org/drawingml/2006/wordprocessingDrawing" xmlns:w14="http://schemas.microsoft.com/office/word/2010/wordml" xmlns:w15="http://schemas.microsoft.com/office/word/2012/wordml" xmlns:w16cex="http://schemas.microsoft.com/office/word/2018/wordml/cex" xmlns:w16cid="http://schemas.microsoft.com/office/word/2016/wordml/cid" xmlns:w16="http://schemas.microsoft.com/office/word/2018/wordml" xmlns:w16sdtdh="http://schemas.microsoft.com/office/word/2020/wordml/sdtdatahash" xmlns:w16se="http://schemas.microsoft.com/office/word/2015/wordml/symex" xmlns:wpg="http://schemas.microsoft.com/office/word/2010/wordprocessingGroup" xmlns:wpi="http://schemas.microsoft.com/office/word/2010/wordprocessingInk" xmlns:wne="http://schemas.microsoft.com/office/word/2006/wordml" xmlns:wps="http://schemas.microsoft.com/office/word/2010/wordprocessingShape" xmlns:arto="http://schemas.microsoft.com/office/word/2006/arto" xmlns:ma14="http://schemas.microsoft.com/office/mac/drawingml/2011/main" xmlns:w="http://schemas.openxmlformats.org/wordprocessingml/2006/main" xmlns:w10="urn:schemas-microsoft-com:office:word" xmlns:v="urn:schemas-microsoft-com:vml" xmlns:o="urn:schemas-microsoft-com:office:office" xmlns:mv="urn:schemas-microsoft-com:mac:vml" xmlns:mo="http://schemas.microsoft.com/office/mac/office/2008/main" xmlns:lc="http://schemas.openxmlformats.org/drawingml/2006/lockedCanvas" xmlns=""/>
            </a:ext>
          </a:extLst>
        </p:spPr>
        <p:style>
          <a:lnRef idx="1">
            <a:schemeClr val="accent1"/>
          </a:lnRef>
          <a:fillRef idx="3">
            <a:schemeClr val="accent1"/>
          </a:fillRef>
          <a:effectRef idx="2">
            <a:schemeClr val="accent1"/>
          </a:effectRef>
          <a:fontRef idx="minor">
            <a:schemeClr val="lt1"/>
          </a:fontRef>
        </p:style>
        <p:txBody>
          <a:bodyPr rot="0" spcFirstLastPara="0" vert="horz" wrap="square" lIns="74295" tIns="37148" rIns="74295" bIns="37148" numCol="1" spcCol="0" rtlCol="0" fromWordArt="0" anchor="ctr" anchorCtr="0" forceAA="0" compatLnSpc="1">
            <a:prstTxWarp prst="textNoShape">
              <a:avLst/>
            </a:prstTxWarp>
            <a:noAutofit/>
          </a:bodyPr>
          <a:lstStyle/>
          <a:p>
            <a:pPr algn="ctr">
              <a:lnSpc>
                <a:spcPct val="115000"/>
              </a:lnSpc>
            </a:pPr>
            <a:endParaRPr lang="en-GB" sz="1463">
              <a:latin typeface="Calibri" panose="020F0502020204030204" pitchFamily="34" charset="0"/>
              <a:ea typeface="Calibri" panose="020F0502020204030204" pitchFamily="34" charset="0"/>
              <a:cs typeface="Times New Roman" panose="02020603050405020304" pitchFamily="18" charset="0"/>
            </a:endParaRPr>
          </a:p>
        </p:txBody>
      </p:sp>
      <p:sp>
        <p:nvSpPr>
          <p:cNvPr id="7" name="Rectangle 6">
            <a:extLst>
              <a:ext uri="{FF2B5EF4-FFF2-40B4-BE49-F238E27FC236}">
                <a16:creationId xmlns:a16="http://schemas.microsoft.com/office/drawing/2014/main" id="{572E1E4F-CDBF-FB80-DBE6-090A6691C758}"/>
              </a:ext>
            </a:extLst>
          </p:cNvPr>
          <p:cNvSpPr/>
          <p:nvPr/>
        </p:nvSpPr>
        <p:spPr>
          <a:xfrm>
            <a:off x="0" y="6306219"/>
            <a:ext cx="9906000" cy="547227"/>
          </a:xfrm>
          <a:prstGeom prst="rect">
            <a:avLst/>
          </a:prstGeom>
          <a:solidFill>
            <a:srgbClr val="002E6E"/>
          </a:solidFill>
          <a:ln>
            <a:noFill/>
          </a:ln>
          <a:effectLst/>
          <a:extLst>
            <a:ext uri="{FAA26D3D-D897-4be2-8F04-BA451C77F1D7}">
              <ma14:placeholderFlag xmlns:wpc="http://schemas.microsoft.com/office/word/2010/wordprocessingCanvas" xmlns:cx="http://schemas.microsoft.com/office/drawing/2014/chartex" xmlns:cx1="http://schemas.microsoft.com/office/drawing/2015/9/8/chartex" xmlns:cx2="http://schemas.microsoft.com/office/drawing/2015/10/21/chartex" xmlns:cx3="http://schemas.microsoft.com/office/drawing/2016/5/9/chartex" xmlns:cx4="http://schemas.microsoft.com/office/drawing/2016/5/10/chartex" xmlns:cx5="http://schemas.microsoft.com/office/drawing/2016/5/11/chartex" xmlns:cx6="http://schemas.microsoft.com/office/drawing/2016/5/12/chartex" xmlns:cx7="http://schemas.microsoft.com/office/drawing/2016/5/13/chartex" xmlns:cx8="http://schemas.microsoft.com/office/drawing/2016/5/14/chartex" xmlns:mc="http://schemas.openxmlformats.org/markup-compatibility/2006" xmlns:aink="http://schemas.microsoft.com/office/drawing/2016/ink" xmlns:am3d="http://schemas.microsoft.com/office/drawing/2017/model3d" xmlns:oel="http://schemas.microsoft.com/office/2019/extlst" xmlns:m="http://schemas.openxmlformats.org/officeDocument/2006/math" xmlns:wp14="http://schemas.microsoft.com/office/word/2010/wordprocessingDrawing" xmlns:wp="http://schemas.openxmlformats.org/drawingml/2006/wordprocessingDrawing" xmlns:w14="http://schemas.microsoft.com/office/word/2010/wordml" xmlns:w15="http://schemas.microsoft.com/office/word/2012/wordml" xmlns:w16cex="http://schemas.microsoft.com/office/word/2018/wordml/cex" xmlns:w16cid="http://schemas.microsoft.com/office/word/2016/wordml/cid" xmlns:w16="http://schemas.microsoft.com/office/word/2018/wordml" xmlns:w16sdtdh="http://schemas.microsoft.com/office/word/2020/wordml/sdtdatahash" xmlns:w16se="http://schemas.microsoft.com/office/word/2015/wordml/symex" xmlns:wpg="http://schemas.microsoft.com/office/word/2010/wordprocessingGroup" xmlns:wpi="http://schemas.microsoft.com/office/word/2010/wordprocessingInk" xmlns:wne="http://schemas.microsoft.com/office/word/2006/wordml" xmlns:wps="http://schemas.microsoft.com/office/word/2010/wordprocessingShape" xmlns:arto="http://schemas.microsoft.com/office/word/2006/arto" xmlns:ma14="http://schemas.microsoft.com/office/mac/drawingml/2011/main" xmlns:w="http://schemas.openxmlformats.org/wordprocessingml/2006/main" xmlns:w10="urn:schemas-microsoft-com:office:word" xmlns:v="urn:schemas-microsoft-com:vml" xmlns:o="urn:schemas-microsoft-com:office:office" xmlns:mv="urn:schemas-microsoft-com:mac:vml" xmlns:mo="http://schemas.microsoft.com/office/mac/office/2008/main" xmlns:lc="http://schemas.openxmlformats.org/drawingml/2006/lockedCanvas" xmlns=""/>
            </a:ext>
            <a:ext uri="{C572A759-6A51-4108-AA02-DFA0A04FC94B}">
              <ma14:wrappingTextBoxFlag xmlns:wpc="http://schemas.microsoft.com/office/word/2010/wordprocessingCanvas" xmlns:cx="http://schemas.microsoft.com/office/drawing/2014/chartex" xmlns:cx1="http://schemas.microsoft.com/office/drawing/2015/9/8/chartex" xmlns:cx2="http://schemas.microsoft.com/office/drawing/2015/10/21/chartex" xmlns:cx3="http://schemas.microsoft.com/office/drawing/2016/5/9/chartex" xmlns:cx4="http://schemas.microsoft.com/office/drawing/2016/5/10/chartex" xmlns:cx5="http://schemas.microsoft.com/office/drawing/2016/5/11/chartex" xmlns:cx6="http://schemas.microsoft.com/office/drawing/2016/5/12/chartex" xmlns:cx7="http://schemas.microsoft.com/office/drawing/2016/5/13/chartex" xmlns:cx8="http://schemas.microsoft.com/office/drawing/2016/5/14/chartex" xmlns:mc="http://schemas.openxmlformats.org/markup-compatibility/2006" xmlns:aink="http://schemas.microsoft.com/office/drawing/2016/ink" xmlns:am3d="http://schemas.microsoft.com/office/drawing/2017/model3d" xmlns:oel="http://schemas.microsoft.com/office/2019/extlst" xmlns:m="http://schemas.openxmlformats.org/officeDocument/2006/math" xmlns:wp14="http://schemas.microsoft.com/office/word/2010/wordprocessingDrawing" xmlns:wp="http://schemas.openxmlformats.org/drawingml/2006/wordprocessingDrawing" xmlns:w14="http://schemas.microsoft.com/office/word/2010/wordml" xmlns:w15="http://schemas.microsoft.com/office/word/2012/wordml" xmlns:w16cex="http://schemas.microsoft.com/office/word/2018/wordml/cex" xmlns:w16cid="http://schemas.microsoft.com/office/word/2016/wordml/cid" xmlns:w16="http://schemas.microsoft.com/office/word/2018/wordml" xmlns:w16sdtdh="http://schemas.microsoft.com/office/word/2020/wordml/sdtdatahash" xmlns:w16se="http://schemas.microsoft.com/office/word/2015/wordml/symex" xmlns:wpg="http://schemas.microsoft.com/office/word/2010/wordprocessingGroup" xmlns:wpi="http://schemas.microsoft.com/office/word/2010/wordprocessingInk" xmlns:wne="http://schemas.microsoft.com/office/word/2006/wordml" xmlns:wps="http://schemas.microsoft.com/office/word/2010/wordprocessingShape" xmlns:arto="http://schemas.microsoft.com/office/word/2006/arto" xmlns:ma14="http://schemas.microsoft.com/office/mac/drawingml/2011/main" xmlns:w="http://schemas.openxmlformats.org/wordprocessingml/2006/main" xmlns:w10="urn:schemas-microsoft-com:office:word" xmlns:v="urn:schemas-microsoft-com:vml" xmlns:o="urn:schemas-microsoft-com:office:office" xmlns:mv="urn:schemas-microsoft-com:mac:vml" xmlns:mo="http://schemas.microsoft.com/office/mac/office/2008/main" xmlns:lc="http://schemas.openxmlformats.org/drawingml/2006/lockedCanvas" xmlns=""/>
            </a:ext>
          </a:extLst>
        </p:spPr>
        <p:style>
          <a:lnRef idx="1">
            <a:schemeClr val="accent1"/>
          </a:lnRef>
          <a:fillRef idx="3">
            <a:schemeClr val="accent1"/>
          </a:fillRef>
          <a:effectRef idx="2">
            <a:schemeClr val="accent1"/>
          </a:effectRef>
          <a:fontRef idx="minor">
            <a:schemeClr val="lt1"/>
          </a:fontRef>
        </p:style>
        <p:txBody>
          <a:bodyPr rot="0" spcFirstLastPara="0" vert="horz" wrap="square" lIns="74295" tIns="37148" rIns="74295" bIns="37148" numCol="1" spcCol="0" rtlCol="0" fromWordArt="0" anchor="ctr" anchorCtr="0" forceAA="0" compatLnSpc="1">
            <a:prstTxWarp prst="textNoShape">
              <a:avLst/>
            </a:prstTxWarp>
            <a:noAutofit/>
          </a:bodyPr>
          <a:lstStyle/>
          <a:p>
            <a:pPr algn="ctr">
              <a:lnSpc>
                <a:spcPct val="115000"/>
              </a:lnSpc>
            </a:pPr>
            <a:endParaRPr lang="en-GB" sz="1463">
              <a:latin typeface="Calibri" panose="020F0502020204030204" pitchFamily="34" charset="0"/>
              <a:ea typeface="Calibri" panose="020F0502020204030204" pitchFamily="34" charset="0"/>
              <a:cs typeface="Times New Roman" panose="02020603050405020304" pitchFamily="18" charset="0"/>
            </a:endParaRPr>
          </a:p>
          <a:p>
            <a:pPr algn="ctr">
              <a:lnSpc>
                <a:spcPct val="115000"/>
              </a:lnSpc>
            </a:pPr>
            <a:r>
              <a:rPr lang="en-GB" sz="1463">
                <a:latin typeface="Calibri" panose="020F0502020204030204" pitchFamily="34" charset="0"/>
                <a:ea typeface="Calibri" panose="020F0502020204030204" pitchFamily="34" charset="0"/>
                <a:cs typeface="Times New Roman" panose="02020603050405020304" pitchFamily="18" charset="0"/>
              </a:rPr>
              <a:t>Call us on 01202 673131								Visit www.jamesandsons.co.uk</a:t>
            </a:r>
          </a:p>
          <a:p>
            <a:pPr algn="ctr">
              <a:lnSpc>
                <a:spcPct val="115000"/>
              </a:lnSpc>
            </a:pPr>
            <a:endParaRPr lang="en-GB" sz="1463">
              <a:latin typeface="Calibri" panose="020F0502020204030204" pitchFamily="34" charset="0"/>
              <a:ea typeface="Calibri" panose="020F0502020204030204" pitchFamily="34" charset="0"/>
              <a:cs typeface="Times New Roman" panose="02020603050405020304" pitchFamily="18" charset="0"/>
            </a:endParaRPr>
          </a:p>
        </p:txBody>
      </p:sp>
      <p:sp>
        <p:nvSpPr>
          <p:cNvPr id="10" name="TextBox 9">
            <a:extLst>
              <a:ext uri="{FF2B5EF4-FFF2-40B4-BE49-F238E27FC236}">
                <a16:creationId xmlns:a16="http://schemas.microsoft.com/office/drawing/2014/main" id="{F32EE683-0787-EFF1-9234-5E0AA0BB8FE3}"/>
              </a:ext>
            </a:extLst>
          </p:cNvPr>
          <p:cNvSpPr txBox="1"/>
          <p:nvPr/>
        </p:nvSpPr>
        <p:spPr>
          <a:xfrm>
            <a:off x="214335" y="769152"/>
            <a:ext cx="4953000" cy="3072380"/>
          </a:xfrm>
          <a:prstGeom prst="rect">
            <a:avLst/>
          </a:prstGeom>
          <a:noFill/>
        </p:spPr>
        <p:txBody>
          <a:bodyPr wrap="square">
            <a:spAutoFit/>
          </a:bodyPr>
          <a:lstStyle/>
          <a:p>
            <a:pPr indent="-278606" algn="just">
              <a:lnSpc>
                <a:spcPct val="115000"/>
              </a:lnSpc>
              <a:tabLst>
                <a:tab pos="-278606" algn="l"/>
                <a:tab pos="928688" algn="l"/>
              </a:tabLst>
            </a:pPr>
            <a:r>
              <a:rPr lang="en-GB" sz="975" b="1">
                <a:solidFill>
                  <a:srgbClr val="004677"/>
                </a:solidFill>
                <a:latin typeface="Roboto" panose="02000000000000000000" pitchFamily="2" charset="0"/>
                <a:ea typeface="Calibri" panose="020F0502020204030204" pitchFamily="34" charset="0"/>
                <a:cs typeface="Arial" panose="020B0604020202020204" pitchFamily="34" charset="0"/>
              </a:rPr>
              <a:t>LEGAL COSTS</a:t>
            </a:r>
            <a:r>
              <a:rPr lang="en-GB" sz="975">
                <a:latin typeface="Arial" panose="020B0604020202020204" pitchFamily="34" charset="0"/>
                <a:ea typeface="Calibri" panose="020F0502020204030204" pitchFamily="34" charset="0"/>
                <a:cs typeface="Times New Roman" panose="02020603050405020304" pitchFamily="18" charset="0"/>
              </a:rPr>
              <a:t>	</a:t>
            </a:r>
          </a:p>
          <a:p>
            <a:pPr indent="-278606" algn="just">
              <a:lnSpc>
                <a:spcPct val="115000"/>
              </a:lnSpc>
              <a:tabLst>
                <a:tab pos="-278606" algn="l"/>
                <a:tab pos="928688" algn="l"/>
              </a:tabLst>
            </a:pPr>
            <a:r>
              <a:rPr lang="en-GB" sz="900">
                <a:latin typeface="Calibri" panose="020F0502020204030204" pitchFamily="34" charset="0"/>
                <a:ea typeface="Calibri" panose="020F0502020204030204" pitchFamily="34" charset="0"/>
                <a:cs typeface="Calibri" panose="020F0502020204030204" pitchFamily="34" charset="0"/>
              </a:rPr>
              <a:t>Each party to pay their own legal fees incurred in the transaction.</a:t>
            </a:r>
            <a:endParaRPr lang="en-GB" sz="900">
              <a:latin typeface="Calibri" panose="020F0502020204030204" pitchFamily="34" charset="0"/>
              <a:ea typeface="Calibri" panose="020F0502020204030204" pitchFamily="34" charset="0"/>
              <a:cs typeface="Times New Roman" panose="02020603050405020304" pitchFamily="18" charset="0"/>
            </a:endParaRPr>
          </a:p>
          <a:p>
            <a:pPr marL="950873" indent="-1243409" algn="just">
              <a:tabLst>
                <a:tab pos="1462683" algn="l"/>
              </a:tabLst>
            </a:pPr>
            <a:r>
              <a:rPr lang="en-GB" sz="975" b="1">
                <a:solidFill>
                  <a:srgbClr val="004677"/>
                </a:solidFill>
                <a:latin typeface="Roboto" panose="02000000000000000000" pitchFamily="2" charset="0"/>
                <a:ea typeface="Calibri" panose="020F0502020204030204" pitchFamily="34" charset="0"/>
                <a:cs typeface="Arial" panose="020B0604020202020204" pitchFamily="34" charset="0"/>
              </a:rPr>
              <a:t>		</a:t>
            </a:r>
            <a:endParaRPr lang="en-GB" sz="975">
              <a:latin typeface="Arial" panose="020B0604020202020204" pitchFamily="34" charset="0"/>
              <a:ea typeface="Calibri" panose="020F0502020204030204" pitchFamily="34" charset="0"/>
              <a:cs typeface="Times New Roman" panose="02020603050405020304" pitchFamily="18" charset="0"/>
            </a:endParaRPr>
          </a:p>
          <a:p>
            <a:pPr marL="950873" indent="-1243409" algn="just">
              <a:tabLst>
                <a:tab pos="950873" algn="l"/>
              </a:tabLst>
            </a:pPr>
            <a:r>
              <a:rPr lang="en-GB" sz="975" b="1">
                <a:solidFill>
                  <a:srgbClr val="004677"/>
                </a:solidFill>
                <a:latin typeface="Roboto" panose="02000000000000000000" pitchFamily="2" charset="0"/>
                <a:ea typeface="Calibri" panose="020F0502020204030204" pitchFamily="34" charset="0"/>
                <a:cs typeface="Arial" panose="020B0604020202020204" pitchFamily="34" charset="0"/>
              </a:rPr>
              <a:t>FINANCE ACT 1989	</a:t>
            </a:r>
          </a:p>
          <a:p>
            <a:pPr marL="950873" indent="-1243409" algn="just">
              <a:tabLst>
                <a:tab pos="950873" algn="l"/>
              </a:tabLst>
            </a:pPr>
            <a:r>
              <a:rPr lang="en-GB" sz="900">
                <a:ea typeface="Calibri" panose="020F0502020204030204" pitchFamily="34" charset="0"/>
                <a:cs typeface="Arial" panose="020B0604020202020204" pitchFamily="34" charset="0"/>
              </a:rPr>
              <a:t>Unless otherwise stated, all prices and rents are quoted exclusive of Value Added Tax (VAT). </a:t>
            </a:r>
          </a:p>
          <a:p>
            <a:pPr marL="950873" indent="-1243409" algn="just">
              <a:tabLst>
                <a:tab pos="950873" algn="l"/>
              </a:tabLst>
            </a:pPr>
            <a:r>
              <a:rPr lang="en-GB" sz="900">
                <a:ea typeface="Calibri" panose="020F0502020204030204" pitchFamily="34" charset="0"/>
                <a:cs typeface="Arial" panose="020B0604020202020204" pitchFamily="34" charset="0"/>
              </a:rPr>
              <a:t>Any intending purchasers or lessees must satisfy themselves independently as to the </a:t>
            </a:r>
          </a:p>
          <a:p>
            <a:pPr marL="950873" indent="-1243409" algn="just">
              <a:tabLst>
                <a:tab pos="950873" algn="l"/>
              </a:tabLst>
            </a:pPr>
            <a:r>
              <a:rPr lang="en-GB" sz="900">
                <a:ea typeface="Calibri" panose="020F0502020204030204" pitchFamily="34" charset="0"/>
                <a:cs typeface="Arial" panose="020B0604020202020204" pitchFamily="34" charset="0"/>
              </a:rPr>
              <a:t>incidence of VAT in respect of any transaction.</a:t>
            </a:r>
          </a:p>
          <a:p>
            <a:pPr marL="950873" indent="-1243409" algn="just">
              <a:tabLst>
                <a:tab pos="950873" algn="l"/>
              </a:tabLst>
            </a:pPr>
            <a:endParaRPr lang="en-GB" sz="975">
              <a:ea typeface="Calibri" panose="020F0502020204030204" pitchFamily="34" charset="0"/>
              <a:cs typeface="Arial" panose="020B0604020202020204" pitchFamily="34" charset="0"/>
            </a:endParaRPr>
          </a:p>
          <a:p>
            <a:pPr marL="950873" indent="-1243409" algn="just" defTabSz="742950">
              <a:tabLst>
                <a:tab pos="950873" algn="l"/>
              </a:tabLst>
              <a:defRPr/>
            </a:pPr>
            <a:r>
              <a:rPr lang="en-GB" sz="853" b="1">
                <a:solidFill>
                  <a:srgbClr val="004677"/>
                </a:solidFill>
                <a:latin typeface="Roboto" panose="02000000000000000000" pitchFamily="2" charset="0"/>
                <a:ea typeface="Calibri" panose="020F0502020204030204" pitchFamily="34" charset="0"/>
                <a:cs typeface="Arial" panose="020B0604020202020204" pitchFamily="34" charset="0"/>
              </a:rPr>
              <a:t>CODE FOR LEASING BUSINESS PREMISES	</a:t>
            </a:r>
          </a:p>
          <a:p>
            <a:pPr marL="950873" indent="-1243409" algn="just" defTabSz="742950">
              <a:tabLst>
                <a:tab pos="950873" algn="l"/>
              </a:tabLst>
              <a:defRPr/>
            </a:pPr>
            <a:r>
              <a:rPr lang="en-GB" sz="900">
                <a:solidFill>
                  <a:prstClr val="black"/>
                </a:solidFill>
                <a:latin typeface="Calibri" panose="020F0502020204030204" pitchFamily="34" charset="0"/>
                <a:ea typeface="Calibri" panose="020F0502020204030204" pitchFamily="34" charset="0"/>
                <a:cs typeface="Times New Roman" panose="02020603050405020304" pitchFamily="18" charset="0"/>
              </a:rPr>
              <a:t>Applicants looking to lease a business premises through James and Sons are advised of the </a:t>
            </a:r>
          </a:p>
          <a:p>
            <a:pPr marL="950873" indent="-1243409" algn="just" defTabSz="742950">
              <a:tabLst>
                <a:tab pos="950873" algn="l"/>
              </a:tabLst>
              <a:defRPr/>
            </a:pPr>
            <a:r>
              <a:rPr lang="en-GB" sz="900">
                <a:solidFill>
                  <a:prstClr val="black"/>
                </a:solidFill>
                <a:latin typeface="Calibri" panose="020F0502020204030204" pitchFamily="34" charset="0"/>
                <a:ea typeface="Calibri" panose="020F0502020204030204" pitchFamily="34" charset="0"/>
                <a:cs typeface="Times New Roman" panose="02020603050405020304" pitchFamily="18" charset="0"/>
              </a:rPr>
              <a:t>existence of the RICS Code for leasing business premises. Furthermore, we recommend that </a:t>
            </a:r>
          </a:p>
          <a:p>
            <a:pPr marL="950873" indent="-1243409" algn="just" defTabSz="742950">
              <a:tabLst>
                <a:tab pos="950873" algn="l"/>
              </a:tabLst>
              <a:defRPr/>
            </a:pPr>
            <a:r>
              <a:rPr lang="en-GB" sz="900">
                <a:solidFill>
                  <a:prstClr val="black"/>
                </a:solidFill>
                <a:latin typeface="Calibri" panose="020F0502020204030204" pitchFamily="34" charset="0"/>
                <a:ea typeface="Calibri" panose="020F0502020204030204" pitchFamily="34" charset="0"/>
                <a:cs typeface="Times New Roman" panose="02020603050405020304" pitchFamily="18" charset="0"/>
              </a:rPr>
              <a:t>all applicants obtain professional advice from an independent RICS member or other property </a:t>
            </a:r>
          </a:p>
          <a:p>
            <a:pPr marL="950873" indent="-1243409" algn="just" defTabSz="742950">
              <a:tabLst>
                <a:tab pos="950873" algn="l"/>
              </a:tabLst>
              <a:defRPr/>
            </a:pPr>
            <a:r>
              <a:rPr lang="en-GB" sz="900">
                <a:solidFill>
                  <a:prstClr val="black"/>
                </a:solidFill>
                <a:latin typeface="Calibri" panose="020F0502020204030204" pitchFamily="34" charset="0"/>
                <a:ea typeface="Calibri" panose="020F0502020204030204" pitchFamily="34" charset="0"/>
                <a:cs typeface="Times New Roman" panose="02020603050405020304" pitchFamily="18" charset="0"/>
              </a:rPr>
              <a:t>professional.</a:t>
            </a:r>
            <a:endParaRPr lang="en-GB" sz="900">
              <a:solidFill>
                <a:prstClr val="black"/>
              </a:solidFill>
              <a:latin typeface="Arial" panose="020B0604020202020204" pitchFamily="34" charset="0"/>
              <a:ea typeface="Calibri" panose="020F0502020204030204" pitchFamily="34" charset="0"/>
              <a:cs typeface="Times New Roman" panose="02020603050405020304" pitchFamily="18" charset="0"/>
            </a:endParaRPr>
          </a:p>
          <a:p>
            <a:pPr marL="950873" indent="-1243409" algn="just" defTabSz="742950">
              <a:lnSpc>
                <a:spcPct val="115000"/>
              </a:lnSpc>
              <a:tabLst>
                <a:tab pos="950873" algn="l"/>
                <a:tab pos="1462683" algn="l"/>
              </a:tabLst>
              <a:defRPr/>
            </a:pPr>
            <a:r>
              <a:rPr lang="en-GB" sz="900">
                <a:solidFill>
                  <a:prstClr val="black"/>
                </a:solidFill>
                <a:latin typeface="Calibri" panose="020F0502020204030204" pitchFamily="34" charset="0"/>
                <a:ea typeface="Calibri" panose="020F0502020204030204" pitchFamily="34" charset="0"/>
                <a:cs typeface="Arial" panose="020B0604020202020204" pitchFamily="34" charset="0"/>
              </a:rPr>
              <a:t> </a:t>
            </a:r>
            <a:endParaRPr lang="en-GB" sz="900">
              <a:solidFill>
                <a:prstClr val="black"/>
              </a:solidFill>
              <a:latin typeface="Calibri" panose="020F0502020204030204" pitchFamily="34" charset="0"/>
              <a:ea typeface="Calibri" panose="020F0502020204030204" pitchFamily="34" charset="0"/>
              <a:cs typeface="Times New Roman" panose="02020603050405020304" pitchFamily="18" charset="0"/>
            </a:endParaRPr>
          </a:p>
          <a:p>
            <a:pPr marL="950873" indent="-1243409" algn="just" defTabSz="742950">
              <a:lnSpc>
                <a:spcPct val="115000"/>
              </a:lnSpc>
              <a:defRPr/>
            </a:pPr>
            <a:r>
              <a:rPr lang="en-GB" sz="853" b="1">
                <a:solidFill>
                  <a:srgbClr val="004677"/>
                </a:solidFill>
                <a:latin typeface="Arial" panose="020B0604020202020204" pitchFamily="34" charset="0"/>
                <a:ea typeface="Calibri" panose="020F0502020204030204" pitchFamily="34" charset="0"/>
                <a:cs typeface="Times New Roman" panose="02020603050405020304" pitchFamily="18" charset="0"/>
              </a:rPr>
              <a:t>IDENTIFICATION</a:t>
            </a:r>
            <a:r>
              <a:rPr lang="en-GB" sz="853">
                <a:solidFill>
                  <a:prstClr val="black"/>
                </a:solidFill>
                <a:latin typeface="Arial" panose="020B0604020202020204" pitchFamily="34" charset="0"/>
                <a:ea typeface="Calibri" panose="020F0502020204030204" pitchFamily="34" charset="0"/>
                <a:cs typeface="Times New Roman" panose="02020603050405020304" pitchFamily="18" charset="0"/>
              </a:rPr>
              <a:t>	</a:t>
            </a:r>
          </a:p>
          <a:p>
            <a:pPr marL="950873" indent="-1243409" algn="just" defTabSz="742950">
              <a:lnSpc>
                <a:spcPct val="115000"/>
              </a:lnSpc>
              <a:defRPr/>
            </a:pPr>
            <a:r>
              <a:rPr lang="en-GB" sz="900">
                <a:solidFill>
                  <a:prstClr val="black"/>
                </a:solidFill>
                <a:ea typeface="Calibri" panose="020F0502020204030204" pitchFamily="34" charset="0"/>
                <a:cs typeface="Times New Roman" panose="02020603050405020304" pitchFamily="18" charset="0"/>
              </a:rPr>
              <a:t>Under Money Laundering Regulations, we are obliged to verify the identity of a proposed Tenant </a:t>
            </a:r>
          </a:p>
          <a:p>
            <a:pPr marL="950873" indent="-1243409" algn="just" defTabSz="742950">
              <a:lnSpc>
                <a:spcPct val="115000"/>
              </a:lnSpc>
              <a:defRPr/>
            </a:pPr>
            <a:r>
              <a:rPr lang="en-GB" sz="900">
                <a:solidFill>
                  <a:prstClr val="black"/>
                </a:solidFill>
                <a:ea typeface="Calibri" panose="020F0502020204030204" pitchFamily="34" charset="0"/>
                <a:cs typeface="Times New Roman" panose="02020603050405020304" pitchFamily="18" charset="0"/>
              </a:rPr>
              <a:t>prior to instructing solicitors. This is to help combat fraud and money laundering and the </a:t>
            </a:r>
          </a:p>
          <a:p>
            <a:pPr marL="950873" indent="-1243409" algn="just" defTabSz="742950">
              <a:lnSpc>
                <a:spcPct val="115000"/>
              </a:lnSpc>
              <a:defRPr/>
            </a:pPr>
            <a:r>
              <a:rPr lang="en-GB" sz="900">
                <a:solidFill>
                  <a:prstClr val="black"/>
                </a:solidFill>
                <a:ea typeface="Calibri" panose="020F0502020204030204" pitchFamily="34" charset="0"/>
                <a:cs typeface="Times New Roman" panose="02020603050405020304" pitchFamily="18" charset="0"/>
              </a:rPr>
              <a:t>requirements are contained in statute. A letter will be sent to the proposed tenant once terms have </a:t>
            </a:r>
          </a:p>
          <a:p>
            <a:pPr marL="950873" indent="-1243409" algn="just" defTabSz="742950">
              <a:lnSpc>
                <a:spcPct val="115000"/>
              </a:lnSpc>
              <a:defRPr/>
            </a:pPr>
            <a:r>
              <a:rPr lang="en-GB" sz="900">
                <a:solidFill>
                  <a:prstClr val="black"/>
                </a:solidFill>
                <a:ea typeface="Calibri" panose="020F0502020204030204" pitchFamily="34" charset="0"/>
                <a:cs typeface="Times New Roman" panose="02020603050405020304" pitchFamily="18" charset="0"/>
              </a:rPr>
              <a:t>been agreed.</a:t>
            </a:r>
          </a:p>
          <a:p>
            <a:pPr marL="950873" indent="-1243409" algn="just">
              <a:tabLst>
                <a:tab pos="950873" algn="l"/>
              </a:tabLst>
            </a:pPr>
            <a:endParaRPr lang="en-GB" sz="975">
              <a:ea typeface="Calibri" panose="020F0502020204030204" pitchFamily="34" charset="0"/>
              <a:cs typeface="Times New Roman" panose="02020603050405020304" pitchFamily="18" charset="0"/>
            </a:endParaRPr>
          </a:p>
        </p:txBody>
      </p:sp>
      <p:sp>
        <p:nvSpPr>
          <p:cNvPr id="15" name="Content Placeholder 3">
            <a:extLst>
              <a:ext uri="{FF2B5EF4-FFF2-40B4-BE49-F238E27FC236}">
                <a16:creationId xmlns:a16="http://schemas.microsoft.com/office/drawing/2014/main" id="{719C4EC5-44B4-0A04-872B-0BB29E1EB2F1}"/>
              </a:ext>
            </a:extLst>
          </p:cNvPr>
          <p:cNvSpPr txBox="1">
            <a:spLocks noGrp="1"/>
          </p:cNvSpPr>
          <p:nvPr>
            <p:ph idx="1"/>
          </p:nvPr>
        </p:nvSpPr>
        <p:spPr>
          <a:xfrm>
            <a:off x="5544164" y="852550"/>
            <a:ext cx="4147501" cy="1847814"/>
          </a:xfrm>
          <a:prstGeom prst="rect">
            <a:avLst/>
          </a:prstGeom>
          <a:noFill/>
        </p:spPr>
        <p:txBody>
          <a:bodyPr wrap="square">
            <a:spAutoFit/>
          </a:bodyPr>
          <a:lstStyle/>
          <a:p>
            <a:pPr marL="0" indent="0" algn="just">
              <a:spcBef>
                <a:spcPts val="0"/>
              </a:spcBef>
              <a:buNone/>
              <a:tabLst>
                <a:tab pos="-585073" algn="l"/>
              </a:tabLst>
            </a:pPr>
            <a:r>
              <a:rPr lang="en-GB" sz="975" b="1">
                <a:solidFill>
                  <a:srgbClr val="004677"/>
                </a:solidFill>
                <a:latin typeface="Roboto" panose="02000000000000000000" pitchFamily="2" charset="0"/>
                <a:ea typeface="Calibri" panose="020F0502020204030204" pitchFamily="34" charset="0"/>
                <a:cs typeface="Arial" panose="020B0604020202020204" pitchFamily="34" charset="0"/>
              </a:rPr>
              <a:t>VIEWING	</a:t>
            </a:r>
          </a:p>
          <a:p>
            <a:pPr marL="0" indent="0" algn="just">
              <a:spcBef>
                <a:spcPts val="0"/>
              </a:spcBef>
              <a:buNone/>
              <a:tabLst>
                <a:tab pos="-585073" algn="l"/>
              </a:tabLst>
            </a:pPr>
            <a:endParaRPr lang="en-GB" sz="975" b="1">
              <a:solidFill>
                <a:srgbClr val="004677"/>
              </a:solidFill>
              <a:latin typeface="Roboto" panose="02000000000000000000" pitchFamily="2" charset="0"/>
              <a:ea typeface="Calibri" panose="020F0502020204030204" pitchFamily="34" charset="0"/>
              <a:cs typeface="Arial" panose="020B0604020202020204" pitchFamily="34" charset="0"/>
            </a:endParaRPr>
          </a:p>
          <a:p>
            <a:pPr marL="0" indent="0" algn="just">
              <a:spcBef>
                <a:spcPts val="0"/>
              </a:spcBef>
              <a:buNone/>
              <a:tabLst>
                <a:tab pos="-585073" algn="l"/>
              </a:tabLst>
            </a:pPr>
            <a:r>
              <a:rPr lang="en-GB" sz="975" b="1">
                <a:latin typeface="Calibri" panose="020F0502020204030204" pitchFamily="34" charset="0"/>
                <a:ea typeface="Calibri" panose="020F0502020204030204" pitchFamily="34" charset="0"/>
              </a:rPr>
              <a:t>STRICTLY</a:t>
            </a:r>
            <a:r>
              <a:rPr lang="en-GB" sz="975">
                <a:latin typeface="Calibri" panose="020F0502020204030204" pitchFamily="34" charset="0"/>
                <a:ea typeface="Calibri" panose="020F0502020204030204" pitchFamily="34" charset="0"/>
              </a:rPr>
              <a:t> by appointment through James &amp; Sons contact:</a:t>
            </a:r>
          </a:p>
          <a:p>
            <a:pPr marL="0" indent="0" algn="just">
              <a:spcBef>
                <a:spcPts val="0"/>
              </a:spcBef>
              <a:buNone/>
              <a:tabLst>
                <a:tab pos="-585073" algn="l"/>
              </a:tabLst>
            </a:pPr>
            <a:endParaRPr lang="en-GB" sz="975">
              <a:latin typeface="Calibri" panose="020F0502020204030204" pitchFamily="34" charset="0"/>
              <a:ea typeface="Calibri" panose="020F0502020204030204" pitchFamily="34" charset="0"/>
              <a:cs typeface="Times New Roman" panose="02020603050405020304" pitchFamily="18" charset="0"/>
            </a:endParaRPr>
          </a:p>
          <a:p>
            <a:pPr marL="0" indent="0" algn="just">
              <a:spcBef>
                <a:spcPts val="0"/>
              </a:spcBef>
              <a:buNone/>
              <a:tabLst>
                <a:tab pos="-585073" algn="l"/>
              </a:tabLst>
            </a:pPr>
            <a:r>
              <a:rPr lang="en-GB" sz="975" b="1">
                <a:latin typeface="Calibri" panose="020F0502020204030204" pitchFamily="34" charset="0"/>
                <a:ea typeface="Calibri" panose="020F0502020204030204" pitchFamily="34" charset="0"/>
                <a:cs typeface="Times New Roman" panose="02020603050405020304" pitchFamily="18" charset="0"/>
              </a:rPr>
              <a:t>Simon Walsham</a:t>
            </a:r>
          </a:p>
          <a:p>
            <a:pPr marL="0" indent="0" algn="just">
              <a:spcBef>
                <a:spcPts val="0"/>
              </a:spcBef>
              <a:buNone/>
              <a:tabLst>
                <a:tab pos="-585073" algn="l"/>
              </a:tabLst>
            </a:pPr>
            <a:r>
              <a:rPr lang="en-GB" sz="975">
                <a:latin typeface="Calibri" panose="020F0502020204030204" pitchFamily="34" charset="0"/>
                <a:ea typeface="Calibri" panose="020F0502020204030204" pitchFamily="34" charset="0"/>
                <a:cs typeface="Times New Roman" panose="02020603050405020304" pitchFamily="18" charset="0"/>
              </a:rPr>
              <a:t>Tel: 01202 673131</a:t>
            </a:r>
          </a:p>
          <a:p>
            <a:pPr marL="0" indent="0" algn="just">
              <a:spcBef>
                <a:spcPts val="0"/>
              </a:spcBef>
              <a:buNone/>
              <a:tabLst>
                <a:tab pos="-585073" algn="l"/>
              </a:tabLst>
            </a:pPr>
            <a:r>
              <a:rPr lang="en-GB" sz="975">
                <a:latin typeface="Calibri" panose="020F0502020204030204" pitchFamily="34" charset="0"/>
                <a:ea typeface="Calibri" panose="020F0502020204030204" pitchFamily="34" charset="0"/>
                <a:cs typeface="Times New Roman" panose="02020603050405020304" pitchFamily="18" charset="0"/>
              </a:rPr>
              <a:t>Email  </a:t>
            </a:r>
            <a:r>
              <a:rPr lang="en-GB" sz="975">
                <a:latin typeface="Calibri" panose="020F0502020204030204" pitchFamily="34" charset="0"/>
                <a:ea typeface="Calibri" panose="020F0502020204030204" pitchFamily="34" charset="0"/>
                <a:cs typeface="Times New Roman" panose="02020603050405020304" pitchFamily="18" charset="0"/>
                <a:hlinkClick r:id="rId2"/>
              </a:rPr>
              <a:t>simonwalsham@jamesandsons.co.uk</a:t>
            </a:r>
            <a:r>
              <a:rPr lang="en-GB" sz="975">
                <a:latin typeface="Calibri" panose="020F0502020204030204" pitchFamily="34" charset="0"/>
                <a:ea typeface="Calibri" panose="020F0502020204030204" pitchFamily="34" charset="0"/>
                <a:cs typeface="Times New Roman" panose="02020603050405020304" pitchFamily="18" charset="0"/>
              </a:rPr>
              <a:t> </a:t>
            </a:r>
          </a:p>
          <a:p>
            <a:pPr marL="0" indent="0" algn="just">
              <a:spcBef>
                <a:spcPts val="0"/>
              </a:spcBef>
              <a:buNone/>
              <a:tabLst>
                <a:tab pos="-585073" algn="l"/>
              </a:tabLst>
            </a:pPr>
            <a:endParaRPr lang="en-GB" sz="975">
              <a:latin typeface="Calibri" panose="020F0502020204030204" pitchFamily="34" charset="0"/>
              <a:ea typeface="Calibri" panose="020F0502020204030204" pitchFamily="34" charset="0"/>
              <a:cs typeface="Times New Roman" panose="02020603050405020304" pitchFamily="18" charset="0"/>
            </a:endParaRPr>
          </a:p>
          <a:p>
            <a:pPr marL="0" indent="0" algn="just">
              <a:spcBef>
                <a:spcPts val="0"/>
              </a:spcBef>
              <a:buNone/>
              <a:tabLst>
                <a:tab pos="-585073" algn="l"/>
              </a:tabLst>
            </a:pPr>
            <a:r>
              <a:rPr lang="en-GB" sz="975" b="1">
                <a:latin typeface="Calibri" panose="020F0502020204030204" pitchFamily="34" charset="0"/>
                <a:ea typeface="Calibri" panose="020F0502020204030204" pitchFamily="34" charset="0"/>
                <a:cs typeface="Times New Roman" panose="02020603050405020304" pitchFamily="18" charset="0"/>
              </a:rPr>
              <a:t>Peter Davy</a:t>
            </a:r>
          </a:p>
          <a:p>
            <a:pPr marL="0" indent="0" algn="just">
              <a:spcBef>
                <a:spcPts val="0"/>
              </a:spcBef>
              <a:buNone/>
              <a:tabLst>
                <a:tab pos="-585073" algn="l"/>
              </a:tabLst>
            </a:pPr>
            <a:r>
              <a:rPr lang="en-GB" sz="975">
                <a:latin typeface="Calibri" panose="020F0502020204030204" pitchFamily="34" charset="0"/>
                <a:ea typeface="Calibri" panose="020F0502020204030204" pitchFamily="34" charset="0"/>
                <a:cs typeface="Times New Roman" panose="02020603050405020304" pitchFamily="18" charset="0"/>
              </a:rPr>
              <a:t>Tel: 01202 673131</a:t>
            </a:r>
          </a:p>
          <a:p>
            <a:pPr marL="0" indent="0" algn="just">
              <a:spcBef>
                <a:spcPts val="0"/>
              </a:spcBef>
              <a:buNone/>
              <a:tabLst>
                <a:tab pos="-585073" algn="l"/>
              </a:tabLst>
            </a:pPr>
            <a:r>
              <a:rPr lang="en-GB" sz="975">
                <a:latin typeface="Calibri" panose="020F0502020204030204" pitchFamily="34" charset="0"/>
                <a:ea typeface="Calibri" panose="020F0502020204030204" pitchFamily="34" charset="0"/>
                <a:cs typeface="Times New Roman" panose="02020603050405020304" pitchFamily="18" charset="0"/>
              </a:rPr>
              <a:t>Email  </a:t>
            </a:r>
            <a:r>
              <a:rPr lang="en-GB" sz="975">
                <a:latin typeface="Calibri" panose="020F0502020204030204" pitchFamily="34" charset="0"/>
                <a:ea typeface="Calibri" panose="020F0502020204030204" pitchFamily="34" charset="0"/>
                <a:cs typeface="Times New Roman" panose="02020603050405020304" pitchFamily="18" charset="0"/>
                <a:hlinkClick r:id="rId3"/>
              </a:rPr>
              <a:t>peterdavy@jamesandsons.co.uk</a:t>
            </a:r>
            <a:r>
              <a:rPr lang="en-GB" sz="975">
                <a:latin typeface="Calibri" panose="020F0502020204030204" pitchFamily="34" charset="0"/>
                <a:ea typeface="Calibri" panose="020F0502020204030204" pitchFamily="34" charset="0"/>
                <a:cs typeface="Times New Roman" panose="02020603050405020304" pitchFamily="18" charset="0"/>
              </a:rPr>
              <a:t> </a:t>
            </a:r>
          </a:p>
          <a:p>
            <a:pPr marL="0" indent="0" algn="just">
              <a:spcBef>
                <a:spcPts val="0"/>
              </a:spcBef>
              <a:buNone/>
              <a:tabLst>
                <a:tab pos="-585073" algn="l"/>
              </a:tabLst>
            </a:pPr>
            <a:endParaRPr lang="en-GB" sz="975">
              <a:latin typeface="Calibri" panose="020F0502020204030204" pitchFamily="34" charset="0"/>
              <a:ea typeface="Calibri" panose="020F0502020204030204" pitchFamily="34" charset="0"/>
              <a:cs typeface="Times New Roman" panose="02020603050405020304" pitchFamily="18" charset="0"/>
            </a:endParaRPr>
          </a:p>
          <a:p>
            <a:pPr marL="0" indent="0" algn="just">
              <a:spcBef>
                <a:spcPts val="0"/>
              </a:spcBef>
              <a:buNone/>
              <a:tabLst>
                <a:tab pos="-585073" algn="l"/>
              </a:tabLst>
            </a:pPr>
            <a:endParaRPr lang="en-GB" sz="975">
              <a:latin typeface="Calibri" panose="020F0502020204030204" pitchFamily="34" charset="0"/>
              <a:ea typeface="Calibri" panose="020F0502020204030204" pitchFamily="34" charset="0"/>
              <a:cs typeface="Times New Roman" panose="02020603050405020304" pitchFamily="18" charset="0"/>
            </a:endParaRPr>
          </a:p>
        </p:txBody>
      </p:sp>
      <p:pic>
        <p:nvPicPr>
          <p:cNvPr id="4" name="Picture 3" descr="A blue and white sign with white text&#10;&#10;Description automatically generated">
            <a:extLst>
              <a:ext uri="{FF2B5EF4-FFF2-40B4-BE49-F238E27FC236}">
                <a16:creationId xmlns:a16="http://schemas.microsoft.com/office/drawing/2014/main" id="{64E0C6E8-546D-71C9-B206-A7C1BD35E4B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46661" y="1436054"/>
            <a:ext cx="1645004" cy="908687"/>
          </a:xfrm>
          <a:prstGeom prst="rect">
            <a:avLst/>
          </a:prstGeom>
          <a:extLst>
            <a:ext uri="{FAA26D3D-D897-4be2-8F04-BA451C77F1D7}">
              <ma14:placeholderFlag xmlns:wpc="http://schemas.microsoft.com/office/word/2010/wordprocessingCanvas" xmlns:cx="http://schemas.microsoft.com/office/drawing/2014/chartex" xmlns:cx1="http://schemas.microsoft.com/office/drawing/2015/9/8/chartex" xmlns:cx2="http://schemas.microsoft.com/office/drawing/2015/10/21/chartex" xmlns:cx3="http://schemas.microsoft.com/office/drawing/2016/5/9/chartex" xmlns:cx4="http://schemas.microsoft.com/office/drawing/2016/5/10/chartex" xmlns:cx5="http://schemas.microsoft.com/office/drawing/2016/5/11/chartex" xmlns:cx6="http://schemas.microsoft.com/office/drawing/2016/5/12/chartex" xmlns:cx7="http://schemas.microsoft.com/office/drawing/2016/5/13/chartex" xmlns:cx8="http://schemas.microsoft.com/office/drawing/2016/5/14/chartex" xmlns:mc="http://schemas.openxmlformats.org/markup-compatibility/2006" xmlns:aink="http://schemas.microsoft.com/office/drawing/2016/ink" xmlns:am3d="http://schemas.microsoft.com/office/drawing/2017/model3d" xmlns:oel="http://schemas.microsoft.com/office/2019/extlst" xmlns:m="http://schemas.openxmlformats.org/officeDocument/2006/math" xmlns:wp14="http://schemas.microsoft.com/office/word/2010/wordprocessingDrawing" xmlns:wp="http://schemas.openxmlformats.org/drawingml/2006/wordprocessingDrawing" xmlns:w14="http://schemas.microsoft.com/office/word/2010/wordml" xmlns:w15="http://schemas.microsoft.com/office/word/2012/wordml" xmlns:w16cex="http://schemas.microsoft.com/office/word/2018/wordml/cex" xmlns:w16cid="http://schemas.microsoft.com/office/word/2016/wordml/cid" xmlns:w16="http://schemas.microsoft.com/office/word/2018/wordml" xmlns:w16sdtdh="http://schemas.microsoft.com/office/word/2020/wordml/sdtdatahash" xmlns:w16se="http://schemas.microsoft.com/office/word/2015/wordml/symex" xmlns:wpg="http://schemas.microsoft.com/office/word/2010/wordprocessingGroup" xmlns:wpi="http://schemas.microsoft.com/office/word/2010/wordprocessingInk" xmlns:wne="http://schemas.microsoft.com/office/word/2006/wordml" xmlns:wps="http://schemas.microsoft.com/office/word/2010/wordprocessingShape" xmlns:pic="http://schemas.openxmlformats.org/drawingml/2006/picture" xmlns:ma14="http://schemas.microsoft.com/office/mac/drawingml/2011/main" xmlns:w="http://schemas.openxmlformats.org/wordprocessingml/2006/main" xmlns:w10="urn:schemas-microsoft-com:office:word" xmlns:v="urn:schemas-microsoft-com:vml" xmlns:o="urn:schemas-microsoft-com:office:office" xmlns:mv="urn:schemas-microsoft-com:mac:vml" xmlns:mo="http://schemas.microsoft.com/office/mac/office/2008/main" xmlns:arto="http://schemas.microsoft.com/office/word/2006/arto" xmlns:lc="http://schemas.openxmlformats.org/drawingml/2006/lockedCanvas" xmlns=""/>
            </a:ext>
          </a:extLst>
        </p:spPr>
      </p:pic>
      <p:sp>
        <p:nvSpPr>
          <p:cNvPr id="11" name="TextBox 10">
            <a:extLst>
              <a:ext uri="{FF2B5EF4-FFF2-40B4-BE49-F238E27FC236}">
                <a16:creationId xmlns:a16="http://schemas.microsoft.com/office/drawing/2014/main" id="{E3E5D066-122E-80DC-3B25-260C9D88B529}"/>
              </a:ext>
            </a:extLst>
          </p:cNvPr>
          <p:cNvSpPr txBox="1"/>
          <p:nvPr/>
        </p:nvSpPr>
        <p:spPr>
          <a:xfrm>
            <a:off x="5544164" y="2489188"/>
            <a:ext cx="4361836" cy="2505494"/>
          </a:xfrm>
          <a:prstGeom prst="rect">
            <a:avLst/>
          </a:prstGeom>
          <a:noFill/>
        </p:spPr>
        <p:txBody>
          <a:bodyPr wrap="square">
            <a:spAutoFit/>
          </a:bodyPr>
          <a:lstStyle/>
          <a:p>
            <a:pPr marL="950873" indent="-1243925" algn="just">
              <a:lnSpc>
                <a:spcPct val="115000"/>
              </a:lnSpc>
            </a:pPr>
            <a:r>
              <a:rPr lang="en-GB" sz="975" b="1">
                <a:solidFill>
                  <a:srgbClr val="004677"/>
                </a:solidFill>
                <a:latin typeface="Roboto" panose="02000000000000000000" pitchFamily="2" charset="0"/>
                <a:ea typeface="Calibri" panose="020F0502020204030204" pitchFamily="34" charset="0"/>
                <a:cs typeface="Arial" panose="020B0604020202020204" pitchFamily="34" charset="0"/>
              </a:rPr>
              <a:t>IMPORTANT NOTE</a:t>
            </a:r>
          </a:p>
          <a:p>
            <a:pPr marL="950873" indent="-1243925" algn="just">
              <a:lnSpc>
                <a:spcPct val="115000"/>
              </a:lnSpc>
            </a:pPr>
            <a:r>
              <a:rPr lang="en-GB" sz="650">
                <a:latin typeface="Arial" panose="020B0604020202020204" pitchFamily="34" charset="0"/>
                <a:ea typeface="Calibri" panose="020F0502020204030204" pitchFamily="34" charset="0"/>
                <a:cs typeface="Times New Roman" panose="02020603050405020304" pitchFamily="18" charset="0"/>
              </a:rPr>
              <a:t>THESE` PROPERTY PARTICULARS ARE INTENDED AS </a:t>
            </a:r>
            <a:r>
              <a:rPr lang="en-GB" sz="650" b="1">
                <a:latin typeface="Arial" panose="020B0604020202020204" pitchFamily="34" charset="0"/>
                <a:ea typeface="Calibri" panose="020F0502020204030204" pitchFamily="34" charset="0"/>
                <a:cs typeface="Times New Roman" panose="02020603050405020304" pitchFamily="18" charset="0"/>
              </a:rPr>
              <a:t>GENERAL GUIDANCE</a:t>
            </a:r>
            <a:r>
              <a:rPr lang="en-GB" sz="650">
                <a:latin typeface="Arial" panose="020B0604020202020204" pitchFamily="34" charset="0"/>
                <a:ea typeface="Calibri" panose="020F0502020204030204" pitchFamily="34" charset="0"/>
                <a:cs typeface="Times New Roman" panose="02020603050405020304" pitchFamily="18" charset="0"/>
              </a:rPr>
              <a:t> FOR PROSPECTIVE </a:t>
            </a:r>
          </a:p>
          <a:p>
            <a:pPr marL="950873" indent="-1243925" algn="just">
              <a:lnSpc>
                <a:spcPct val="115000"/>
              </a:lnSpc>
            </a:pPr>
            <a:r>
              <a:rPr lang="en-GB" sz="650">
                <a:latin typeface="Arial" panose="020B0604020202020204" pitchFamily="34" charset="0"/>
                <a:ea typeface="Calibri" panose="020F0502020204030204" pitchFamily="34" charset="0"/>
                <a:cs typeface="Times New Roman" panose="02020603050405020304" pitchFamily="18" charset="0"/>
              </a:rPr>
              <a:t>LESSEES OR PURCHASERS. THEY DO NOT CONSTITUTE ALL OR ANY PART OF AN OFFER OR </a:t>
            </a:r>
          </a:p>
          <a:p>
            <a:pPr marL="950873" indent="-1243925" algn="just">
              <a:lnSpc>
                <a:spcPct val="115000"/>
              </a:lnSpc>
            </a:pPr>
            <a:r>
              <a:rPr lang="en-GB" sz="650">
                <a:latin typeface="Arial" panose="020B0604020202020204" pitchFamily="34" charset="0"/>
                <a:ea typeface="Calibri" panose="020F0502020204030204" pitchFamily="34" charset="0"/>
                <a:cs typeface="Times New Roman" panose="02020603050405020304" pitchFamily="18" charset="0"/>
              </a:rPr>
              <a:t>CONTRACT. JAMES AND SONS, EITHER FOR THEMSELVES OR AS AGENTS ON BEHALF OF THE </a:t>
            </a:r>
          </a:p>
          <a:p>
            <a:pPr marL="950873" indent="-1243925" algn="just">
              <a:lnSpc>
                <a:spcPct val="115000"/>
              </a:lnSpc>
            </a:pPr>
            <a:r>
              <a:rPr lang="en-GB" sz="650">
                <a:latin typeface="Arial" panose="020B0604020202020204" pitchFamily="34" charset="0"/>
                <a:ea typeface="Calibri" panose="020F0502020204030204" pitchFamily="34" charset="0"/>
                <a:cs typeface="Times New Roman" panose="02020603050405020304" pitchFamily="18" charset="0"/>
              </a:rPr>
              <a:t>LESSOR OR VENDOR GIVE NO WARRANTY AS TO THE ACCURACY OF ANY OF THE </a:t>
            </a:r>
          </a:p>
          <a:p>
            <a:pPr marL="950873" indent="-1243925" algn="just">
              <a:lnSpc>
                <a:spcPct val="115000"/>
              </a:lnSpc>
            </a:pPr>
            <a:r>
              <a:rPr lang="en-GB" sz="650">
                <a:latin typeface="Arial" panose="020B0604020202020204" pitchFamily="34" charset="0"/>
                <a:ea typeface="Calibri" panose="020F0502020204030204" pitchFamily="34" charset="0"/>
                <a:cs typeface="Times New Roman" panose="02020603050405020304" pitchFamily="18" charset="0"/>
              </a:rPr>
              <a:t>INFORMATION CONTAINED HEREIN. </a:t>
            </a:r>
            <a:endParaRPr lang="en-GB" sz="260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en-GB" sz="650">
                <a:latin typeface="Arial" panose="020B0604020202020204" pitchFamily="34" charset="0"/>
                <a:ea typeface="Calibri" panose="020F0502020204030204" pitchFamily="34" charset="0"/>
                <a:cs typeface="Times New Roman" panose="02020603050405020304" pitchFamily="18" charset="0"/>
              </a:rPr>
              <a:t> </a:t>
            </a:r>
            <a:endParaRPr lang="en-GB" sz="260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en-GB" sz="650">
                <a:latin typeface="Arial" panose="020B0604020202020204" pitchFamily="34" charset="0"/>
                <a:ea typeface="Calibri" panose="020F0502020204030204" pitchFamily="34" charset="0"/>
                <a:cs typeface="Times New Roman" panose="02020603050405020304" pitchFamily="18" charset="0"/>
              </a:rPr>
              <a:t>ALL DESCRIPTIONS, MEASUREMENTS, REFERENCES TO CONDITION AND STATEMENTS AS TO PLANNING USE AND PERMISSIONS OR OTHER MATTER CONTAINED IN THESE PARTICULARS ARE GIVEN IN GOOD FAITH AND ARE BELIEVED TO BE CORRECT BUT THEIR ACCURACY IS NOT GUARANTEED AND SHOULD NOT BE RELIED UPON AS FACT WITHOUT INDEPENDENT VERIFICATION. NO PERSON IN THE EMPLOYMENT OF JAMES AND SONS HAS ANY AUTHORITY TO MAKE ANY REPRESENTATIONS OR WARRANTY (VERBAL OR OTHERWISE) IN RESPECT OF THIS PROPERTY AND ANY INTENDING LESSEE(S) OR PURCHASER(S) SOULD MAKE THEIR OWN INDEPENDENT ENQUIRY AND INVESTIGATIONS AND INSPECTIONS TO VERIFY THE ACCURACY OR OTHERWISE OF ANY INFORMATION.  </a:t>
            </a:r>
            <a:endParaRPr lang="en-GB" sz="2600">
              <a:latin typeface="Calibri" panose="020F0502020204030204" pitchFamily="34" charset="0"/>
              <a:ea typeface="Calibri" panose="020F0502020204030204" pitchFamily="34" charset="0"/>
              <a:cs typeface="Times New Roman" panose="02020603050405020304" pitchFamily="18" charset="0"/>
            </a:endParaRPr>
          </a:p>
          <a:p>
            <a:pPr marL="2194282" indent="-1243925" algn="just">
              <a:lnSpc>
                <a:spcPct val="115000"/>
              </a:lnSpc>
            </a:pPr>
            <a:r>
              <a:rPr lang="en-GB" sz="650">
                <a:latin typeface="Arial" panose="020B0604020202020204" pitchFamily="34" charset="0"/>
                <a:ea typeface="Calibri" panose="020F0502020204030204" pitchFamily="34" charset="0"/>
                <a:cs typeface="Times New Roman" panose="02020603050405020304" pitchFamily="18" charset="0"/>
              </a:rPr>
              <a:t> </a:t>
            </a:r>
            <a:endParaRPr lang="en-GB" sz="2600">
              <a:latin typeface="Calibri" panose="020F0502020204030204" pitchFamily="34" charset="0"/>
              <a:ea typeface="Calibri" panose="020F0502020204030204" pitchFamily="34" charset="0"/>
              <a:cs typeface="Times New Roman" panose="02020603050405020304" pitchFamily="18" charset="0"/>
            </a:endParaRPr>
          </a:p>
          <a:p>
            <a:r>
              <a:rPr lang="en-GB" sz="650">
                <a:latin typeface="Arial" panose="020B0604020202020204" pitchFamily="34" charset="0"/>
                <a:ea typeface="Calibri" panose="020F0502020204030204" pitchFamily="34" charset="0"/>
              </a:rPr>
              <a:t>AT NO TIME HAS ANY STRUCTURAL OR OTHER SURVEY BEEN CARRIED OUT AND NO SERVICES OR APPLIANCES HAVE BEEN TESTED. INTERESTED PARTIES SHOULD SATISFY THEMSELVES AS TO THE STRUCTURAL INTEGRITY OF THE PROPERTY AND THE CONDITION AND WORKING ORDER OF ALL SERVICES, APPLIANCES, FIXTURES AND FITTINGS.</a:t>
            </a:r>
            <a:endParaRPr lang="en-GB" sz="1463"/>
          </a:p>
        </p:txBody>
      </p:sp>
      <p:pic>
        <p:nvPicPr>
          <p:cNvPr id="13" name="Picture 12" descr="A picture containing drawing&#10;&#10;Description automatically generated">
            <a:extLst>
              <a:ext uri="{FF2B5EF4-FFF2-40B4-BE49-F238E27FC236}">
                <a16:creationId xmlns:a16="http://schemas.microsoft.com/office/drawing/2014/main" id="{B8122093-B13E-0E45-FD41-77BEF3BCC50C}"/>
              </a:ext>
            </a:extLst>
          </p:cNvPr>
          <p:cNvPicPr>
            <a:picLocks noChangeAspect="1"/>
          </p:cNvPicPr>
          <p:nvPr/>
        </p:nvPicPr>
        <p:blipFill>
          <a:blip r:embed="rId5"/>
          <a:stretch>
            <a:fillRect/>
          </a:stretch>
        </p:blipFill>
        <p:spPr>
          <a:xfrm>
            <a:off x="303572" y="4187927"/>
            <a:ext cx="1289328" cy="784225"/>
          </a:xfrm>
          <a:prstGeom prst="rect">
            <a:avLst/>
          </a:prstGeom>
        </p:spPr>
      </p:pic>
      <p:sp>
        <p:nvSpPr>
          <p:cNvPr id="16" name="TextBox 15">
            <a:extLst>
              <a:ext uri="{FF2B5EF4-FFF2-40B4-BE49-F238E27FC236}">
                <a16:creationId xmlns:a16="http://schemas.microsoft.com/office/drawing/2014/main" id="{B14216F1-456E-5FF8-8A85-DBE65F620416}"/>
              </a:ext>
            </a:extLst>
          </p:cNvPr>
          <p:cNvSpPr txBox="1"/>
          <p:nvPr/>
        </p:nvSpPr>
        <p:spPr>
          <a:xfrm>
            <a:off x="1885337" y="4472328"/>
            <a:ext cx="4953000" cy="335541"/>
          </a:xfrm>
          <a:prstGeom prst="rect">
            <a:avLst/>
          </a:prstGeom>
          <a:noFill/>
        </p:spPr>
        <p:txBody>
          <a:bodyPr wrap="square">
            <a:spAutoFit/>
          </a:bodyPr>
          <a:lstStyle/>
          <a:p>
            <a:pPr>
              <a:lnSpc>
                <a:spcPct val="115000"/>
              </a:lnSpc>
            </a:pPr>
            <a:r>
              <a:rPr lang="en-GB" sz="1463" b="1">
                <a:solidFill>
                  <a:srgbClr val="004677"/>
                </a:solidFill>
                <a:latin typeface="Roboto Medium" panose="02000000000000000000" pitchFamily="2" charset="0"/>
                <a:ea typeface="Calibri" panose="020F0502020204030204" pitchFamily="34" charset="0"/>
                <a:cs typeface="Arial" panose="020B0604020202020204" pitchFamily="34" charset="0"/>
              </a:rPr>
              <a:t>PEOPLE AND PROPERTY SINCE 1873</a:t>
            </a:r>
            <a:endParaRPr lang="en-GB" sz="975">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750888757"/>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dd70e34c-6db2-411b-9c1f-a624bad32f58">
      <Terms xmlns="http://schemas.microsoft.com/office/infopath/2007/PartnerControls"/>
    </lcf76f155ced4ddcb4097134ff3c332f>
    <TaxCatchAll xmlns="5cf6347b-ecf0-4ef2-9e2f-7c69b9620d4a"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5C6F428A5983C6449F6AA2A51AE5F404" ma:contentTypeVersion="18" ma:contentTypeDescription="Create a new document." ma:contentTypeScope="" ma:versionID="1286ab5fa91bbb56c0fa284091f9d234">
  <xsd:schema xmlns:xsd="http://www.w3.org/2001/XMLSchema" xmlns:xs="http://www.w3.org/2001/XMLSchema" xmlns:p="http://schemas.microsoft.com/office/2006/metadata/properties" xmlns:ns2="dd70e34c-6db2-411b-9c1f-a624bad32f58" xmlns:ns3="5cf6347b-ecf0-4ef2-9e2f-7c69b9620d4a" targetNamespace="http://schemas.microsoft.com/office/2006/metadata/properties" ma:root="true" ma:fieldsID="7255da6ab8f144de2be32696d1de6ec8" ns2:_="" ns3:_="">
    <xsd:import namespace="dd70e34c-6db2-411b-9c1f-a624bad32f58"/>
    <xsd:import namespace="5cf6347b-ecf0-4ef2-9e2f-7c69b9620d4a"/>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Location" minOccurs="0"/>
                <xsd:element ref="ns2:MediaServiceGenerationTime" minOccurs="0"/>
                <xsd:element ref="ns2:MediaServiceEventHashCode" minOccurs="0"/>
                <xsd:element ref="ns2:MediaServiceAutoKeyPoints" minOccurs="0"/>
                <xsd:element ref="ns2:MediaServiceKeyPoints" minOccurs="0"/>
                <xsd:element ref="ns2:MediaServiceOCR" minOccurs="0"/>
                <xsd:element ref="ns2:MediaLengthInSeconds" minOccurs="0"/>
                <xsd:element ref="ns2:lcf76f155ced4ddcb4097134ff3c332f" minOccurs="0"/>
                <xsd:element ref="ns3:TaxCatchAll" minOccurs="0"/>
                <xsd:element ref="ns3:SharedWithUsers" minOccurs="0"/>
                <xsd:element ref="ns3:SharedWithDetails"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d70e34c-6db2-411b-9c1f-a624bad32f5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Location" ma:index="12" nillable="true" ma:displayName="Location" ma:internalName="MediaServiceLocatio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AutoKeyPoints" ma:index="15" nillable="true" ma:displayName="MediaServiceAutoKeyPoints" ma:hidden="true" ma:internalName="MediaServiceAutoKeyPoints" ma:readOnly="true">
      <xsd:simpleType>
        <xsd:restriction base="dms:Note"/>
      </xsd:simpleType>
    </xsd:element>
    <xsd:element name="MediaServiceKeyPoints" ma:index="16" nillable="true" ma:displayName="KeyPoints" ma:internalName="MediaServiceKeyPoints" ma:readOnly="true">
      <xsd:simpleType>
        <xsd:restriction base="dms:Note">
          <xsd:maxLength value="255"/>
        </xsd:restriction>
      </xsd:simpleType>
    </xsd:element>
    <xsd:element name="MediaServiceOCR" ma:index="17" nillable="true" ma:displayName="Extracted Text" ma:internalName="MediaServiceOCR" ma:readOnly="true">
      <xsd:simpleType>
        <xsd:restriction base="dms:Note">
          <xsd:maxLength value="255"/>
        </xsd:restriction>
      </xsd:simpleType>
    </xsd:element>
    <xsd:element name="MediaLengthInSeconds" ma:index="18" nillable="true" ma:displayName="Length (seconds)" ma:internalName="MediaLengthInSeconds" ma:readOnly="true">
      <xsd:simpleType>
        <xsd:restriction base="dms:Unknown"/>
      </xsd:simpleType>
    </xsd:element>
    <xsd:element name="lcf76f155ced4ddcb4097134ff3c332f" ma:index="20" nillable="true" ma:taxonomy="true" ma:internalName="lcf76f155ced4ddcb4097134ff3c332f" ma:taxonomyFieldName="MediaServiceImageTags" ma:displayName="Image Tags" ma:readOnly="false" ma:fieldId="{5cf76f15-5ced-4ddc-b409-7134ff3c332f}" ma:taxonomyMulti="true" ma:sspId="8cf686fa-74f1-4ce6-b957-88d166db7a72"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cf6347b-ecf0-4ef2-9e2f-7c69b9620d4a" elementFormDefault="qualified">
    <xsd:import namespace="http://schemas.microsoft.com/office/2006/documentManagement/types"/>
    <xsd:import namespace="http://schemas.microsoft.com/office/infopath/2007/PartnerControls"/>
    <xsd:element name="TaxCatchAll" ma:index="21" nillable="true" ma:displayName="Taxonomy Catch All Column" ma:hidden="true" ma:list="{11f4ff05-1e0e-4794-861c-427cb3fd8a5f}" ma:internalName="TaxCatchAll" ma:showField="CatchAllData" ma:web="5cf6347b-ecf0-4ef2-9e2f-7c69b9620d4a">
      <xsd:complexType>
        <xsd:complexContent>
          <xsd:extension base="dms:MultiChoiceLookup">
            <xsd:sequence>
              <xsd:element name="Value" type="dms:Lookup" maxOccurs="unbounded" minOccurs="0" nillable="true"/>
            </xsd:sequence>
          </xsd:extension>
        </xsd:complexContent>
      </xsd:complexType>
    </xsd:element>
    <xsd:element name="SharedWithUsers" ma:index="2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3"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2B622BC9-F424-4950-8129-3EF4928A5887}">
  <ds:schemaRefs>
    <ds:schemaRef ds:uri="http://schemas.microsoft.com/sharepoint/v3/contenttype/forms"/>
  </ds:schemaRefs>
</ds:datastoreItem>
</file>

<file path=customXml/itemProps2.xml><?xml version="1.0" encoding="utf-8"?>
<ds:datastoreItem xmlns:ds="http://schemas.openxmlformats.org/officeDocument/2006/customXml" ds:itemID="{15C62F3C-A74F-45F1-99FC-F5A15825FECB}">
  <ds:schemaRefs>
    <ds:schemaRef ds:uri="5cf6347b-ecf0-4ef2-9e2f-7c69b9620d4a"/>
    <ds:schemaRef ds:uri="dd70e34c-6db2-411b-9c1f-a624bad32f58"/>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3DF79FD4-3929-4882-8238-E2044EB767B0}">
  <ds:schemaRefs>
    <ds:schemaRef ds:uri="5cf6347b-ecf0-4ef2-9e2f-7c69b9620d4a"/>
    <ds:schemaRef ds:uri="dd70e34c-6db2-411b-9c1f-a624bad32f58"/>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Office Theme 2013 - 2022</Template>
  <TotalTime>0</TotalTime>
  <Application>Microsoft Office PowerPoint</Application>
  <PresentationFormat>A4 Paper (210x297 mm)</PresentationFormat>
  <Slides>6</Slides>
  <Notes>1</Notes>
  <HiddenSlides>0</HiddenSlides>
  <ScaleCrop>false</ScaleCrop>
  <HeadingPairs>
    <vt:vector size="4" baseType="variant">
      <vt:variant>
        <vt:lpstr>Theme</vt:lpstr>
      </vt:variant>
      <vt:variant>
        <vt:i4>1</vt:i4>
      </vt:variant>
      <vt:variant>
        <vt:lpstr>Slide Titles</vt:lpstr>
      </vt:variant>
      <vt:variant>
        <vt:i4>6</vt:i4>
      </vt:variant>
    </vt:vector>
  </HeadingPairs>
  <TitlesOfParts>
    <vt:vector size="7" baseType="lpstr">
      <vt:lpstr>Office Theme</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Peter Davy</dc:creator>
  <cp:revision>1</cp:revision>
  <cp:lastPrinted>2023-11-22T11:04:39Z</cp:lastPrinted>
  <dcterms:created xsi:type="dcterms:W3CDTF">2023-07-11T08:47:18Z</dcterms:created>
  <dcterms:modified xsi:type="dcterms:W3CDTF">2026-06-12T08:37:45Z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ediaServiceImageTags">
    <vt:lpwstr/>
  </property>
  <property fmtid="{D5CDD505-2E9C-101B-9397-08002B2CF9AE}" pid="3" name="ContentTypeId">
    <vt:lpwstr>0x0101005C6F428A5983C6449F6AA2A51AE5F404</vt:lpwstr>
  </property>
</Properties>
</file>